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Lst>
  <p:notesMasterIdLst>
    <p:notesMasterId r:id="rId44"/>
  </p:notesMasterIdLst>
  <p:sldIdLst>
    <p:sldId id="256" r:id="rId2"/>
    <p:sldId id="273" r:id="rId3"/>
    <p:sldId id="288" r:id="rId4"/>
    <p:sldId id="296" r:id="rId5"/>
    <p:sldId id="271" r:id="rId6"/>
    <p:sldId id="297" r:id="rId7"/>
    <p:sldId id="278" r:id="rId8"/>
    <p:sldId id="279" r:id="rId9"/>
    <p:sldId id="287" r:id="rId10"/>
    <p:sldId id="280" r:id="rId11"/>
    <p:sldId id="257" r:id="rId12"/>
    <p:sldId id="284" r:id="rId13"/>
    <p:sldId id="264" r:id="rId14"/>
    <p:sldId id="258" r:id="rId15"/>
    <p:sldId id="265" r:id="rId16"/>
    <p:sldId id="266" r:id="rId17"/>
    <p:sldId id="267" r:id="rId18"/>
    <p:sldId id="282" r:id="rId19"/>
    <p:sldId id="259" r:id="rId20"/>
    <p:sldId id="290" r:id="rId21"/>
    <p:sldId id="285" r:id="rId22"/>
    <p:sldId id="263" r:id="rId23"/>
    <p:sldId id="293" r:id="rId24"/>
    <p:sldId id="292" r:id="rId25"/>
    <p:sldId id="268" r:id="rId26"/>
    <p:sldId id="260" r:id="rId27"/>
    <p:sldId id="283" r:id="rId28"/>
    <p:sldId id="261" r:id="rId29"/>
    <p:sldId id="270" r:id="rId30"/>
    <p:sldId id="262" r:id="rId31"/>
    <p:sldId id="286" r:id="rId32"/>
    <p:sldId id="289" r:id="rId33"/>
    <p:sldId id="269" r:id="rId34"/>
    <p:sldId id="272" r:id="rId35"/>
    <p:sldId id="294" r:id="rId36"/>
    <p:sldId id="295" r:id="rId37"/>
    <p:sldId id="277" r:id="rId38"/>
    <p:sldId id="291" r:id="rId39"/>
    <p:sldId id="281" r:id="rId40"/>
    <p:sldId id="274" r:id="rId41"/>
    <p:sldId id="276" r:id="rId42"/>
    <p:sldId id="27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A271D3-6D5C-405A-A832-8FB92A48D647}" v="33" dt="2025-10-02T20:24:45.4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94604" autoAdjust="0"/>
  </p:normalViewPr>
  <p:slideViewPr>
    <p:cSldViewPr snapToGrid="0">
      <p:cViewPr varScale="1">
        <p:scale>
          <a:sx n="102" d="100"/>
          <a:sy n="102" d="100"/>
        </p:scale>
        <p:origin x="588" y="102"/>
      </p:cViewPr>
      <p:guideLst/>
    </p:cSldViewPr>
  </p:slideViewPr>
  <p:notesTextViewPr>
    <p:cViewPr>
      <p:scale>
        <a:sx n="1" d="1"/>
        <a:sy n="1" d="1"/>
      </p:scale>
      <p:origin x="0" y="0"/>
    </p:cViewPr>
  </p:notesTextViewPr>
  <p:sorterViewPr>
    <p:cViewPr>
      <p:scale>
        <a:sx n="100" d="100"/>
        <a:sy n="100" d="100"/>
      </p:scale>
      <p:origin x="0" y="-4194"/>
    </p:cViewPr>
  </p:sorterViewPr>
  <p:notesViewPr>
    <p:cSldViewPr snapToGrid="0">
      <p:cViewPr varScale="1">
        <p:scale>
          <a:sx n="82" d="100"/>
          <a:sy n="82" d="100"/>
        </p:scale>
        <p:origin x="301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E62E18-9A53-46AC-B02F-06CB6DE6B1B0}" type="datetimeFigureOut">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FC8E3-1309-4AAA-8B90-0D87D3BAF5DD}" type="slidenum">
              <a:t>‹#›</a:t>
            </a:fld>
            <a:endParaRPr lang="en-US"/>
          </a:p>
        </p:txBody>
      </p:sp>
    </p:spTree>
    <p:extLst>
      <p:ext uri="{BB962C8B-B14F-4D97-AF65-F5344CB8AC3E}">
        <p14:creationId xmlns:p14="http://schemas.microsoft.com/office/powerpoint/2010/main" val="3689907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Talk:Riemann_hypothesis" TargetMode="External"/><Relationship Id="rId13" Type="http://schemas.openxmlformats.org/officeDocument/2006/relationships/hyperlink" Target="https://en.wikipedia.org/wiki/Complex_numbers#Definition_and_basic_operations" TargetMode="External"/><Relationship Id="rId18" Type="http://schemas.openxmlformats.org/officeDocument/2006/relationships/hyperlink" Target="https://en.wikipedia.org/wiki/Complex_number" TargetMode="External"/><Relationship Id="rId26" Type="http://schemas.openxmlformats.org/officeDocument/2006/relationships/hyperlink" Target="https://en.wikipedia.org/wiki/Goldbach%27s_conjecture" TargetMode="External"/><Relationship Id="rId3" Type="http://schemas.openxmlformats.org/officeDocument/2006/relationships/hyperlink" Target="https://muse.jhu.edu/search?action=search&amp;query=author:Stephen%20Abbott:and&amp;min=1&amp;max=10&amp;t=query_term" TargetMode="External"/><Relationship Id="rId21" Type="http://schemas.openxmlformats.org/officeDocument/2006/relationships/hyperlink" Target="https://en.wikipedia.org/wiki/Riemann_hypothesis#cite_note-FOOTNOTEBombieri2000-1" TargetMode="External"/><Relationship Id="rId34" Type="http://schemas.openxmlformats.org/officeDocument/2006/relationships/hyperlink" Target="https://en.wikipedia.org/wiki/Riemann_hypothesis_for_curves_over_finite_fields" TargetMode="External"/><Relationship Id="rId7" Type="http://schemas.openxmlformats.org/officeDocument/2006/relationships/hyperlink" Target="https://en.wikipedia.org/wiki/Riemann_hypothesis" TargetMode="External"/><Relationship Id="rId12" Type="http://schemas.openxmlformats.org/officeDocument/2006/relationships/hyperlink" Target="https://en.wikipedia.org/wiki/List_of_unsolved_problems_in_mathematics" TargetMode="External"/><Relationship Id="rId17" Type="http://schemas.openxmlformats.org/officeDocument/2006/relationships/hyperlink" Target="https://en.wikipedia.org/wiki/Even_integer" TargetMode="External"/><Relationship Id="rId25" Type="http://schemas.openxmlformats.org/officeDocument/2006/relationships/hyperlink" Target="https://en.wikipedia.org/wiki/Riemann_hypothesis#CITEREFRiemann1859" TargetMode="External"/><Relationship Id="rId33" Type="http://schemas.openxmlformats.org/officeDocument/2006/relationships/hyperlink" Target="https://en.wikipedia.org/wiki/US$" TargetMode="External"/><Relationship Id="rId2" Type="http://schemas.openxmlformats.org/officeDocument/2006/relationships/slide" Target="../slides/slide21.xml"/><Relationship Id="rId16" Type="http://schemas.openxmlformats.org/officeDocument/2006/relationships/hyperlink" Target="https://en.wikipedia.org/wiki/Root_of_a_function" TargetMode="External"/><Relationship Id="rId20" Type="http://schemas.openxmlformats.org/officeDocument/2006/relationships/hyperlink" Target="https://en.wikipedia.org/wiki/Pure_mathematics" TargetMode="External"/><Relationship Id="rId29" Type="http://schemas.openxmlformats.org/officeDocument/2006/relationships/hyperlink" Target="https://en.wikipedia.org/wiki/David_Hilbert" TargetMode="External"/><Relationship Id="rId1" Type="http://schemas.openxmlformats.org/officeDocument/2006/relationships/notesMaster" Target="../notesMasters/notesMaster1.xml"/><Relationship Id="rId6" Type="http://schemas.openxmlformats.org/officeDocument/2006/relationships/hyperlink" Target="https://muse.jhu.edu/issue/52434" TargetMode="External"/><Relationship Id="rId11" Type="http://schemas.openxmlformats.org/officeDocument/2006/relationships/hyperlink" Target="https://en.wikipedia.org/wiki/Riemannian_theory" TargetMode="External"/><Relationship Id="rId24" Type="http://schemas.openxmlformats.org/officeDocument/2006/relationships/hyperlink" Target="https://en.wikipedia.org/wiki/Bernhard_Riemann" TargetMode="External"/><Relationship Id="rId32" Type="http://schemas.openxmlformats.org/officeDocument/2006/relationships/hyperlink" Target="https://en.wikipedia.org/wiki/Clay_Mathematics_Institute" TargetMode="External"/><Relationship Id="rId5" Type="http://schemas.openxmlformats.org/officeDocument/2006/relationships/hyperlink" Target="https://muse.jhu.edu/search?action=browse&amp;limit=publisher_id:50" TargetMode="External"/><Relationship Id="rId15" Type="http://schemas.openxmlformats.org/officeDocument/2006/relationships/hyperlink" Target="https://en.wikipedia.org/wiki/Riemann_zeta_function" TargetMode="External"/><Relationship Id="rId23" Type="http://schemas.openxmlformats.org/officeDocument/2006/relationships/hyperlink" Target="https://en.wikipedia.org/wiki/Prime_numbers" TargetMode="External"/><Relationship Id="rId28" Type="http://schemas.openxmlformats.org/officeDocument/2006/relationships/hyperlink" Target="https://en.wikipedia.org/wiki/Hilbert%27s_eighth_problem" TargetMode="External"/><Relationship Id="rId10" Type="http://schemas.openxmlformats.org/officeDocument/2006/relationships/hyperlink" Target="https://en.wikipedia.org/w/index.php?title=Riemann_hypothesis&amp;action=history" TargetMode="External"/><Relationship Id="rId19" Type="http://schemas.openxmlformats.org/officeDocument/2006/relationships/hyperlink" Target="https://en.wikipedia.org/wiki/Real_part" TargetMode="External"/><Relationship Id="rId31" Type="http://schemas.openxmlformats.org/officeDocument/2006/relationships/hyperlink" Target="https://en.wikipedia.org/wiki/Millennium_Prize_Problems" TargetMode="External"/><Relationship Id="rId4" Type="http://schemas.openxmlformats.org/officeDocument/2006/relationships/hyperlink" Target="https://muse.jhu.edu/pub/50/journal/302" TargetMode="External"/><Relationship Id="rId9" Type="http://schemas.openxmlformats.org/officeDocument/2006/relationships/hyperlink" Target="https://en.wikipedia.org/w/index.php?title=Riemann_hypothesis&amp;action=edit" TargetMode="External"/><Relationship Id="rId14" Type="http://schemas.openxmlformats.org/officeDocument/2006/relationships/hyperlink" Target="https://en.wikipedia.org/wiki/Conjecture" TargetMode="External"/><Relationship Id="rId22" Type="http://schemas.openxmlformats.org/officeDocument/2006/relationships/hyperlink" Target="https://en.wikipedia.org/wiki/Number_theory" TargetMode="External"/><Relationship Id="rId27" Type="http://schemas.openxmlformats.org/officeDocument/2006/relationships/hyperlink" Target="https://en.wikipedia.org/wiki/Twin_prime_conjecture" TargetMode="External"/><Relationship Id="rId30" Type="http://schemas.openxmlformats.org/officeDocument/2006/relationships/hyperlink" Target="https://en.wikipedia.org/wiki/Hilbert%27s_problem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ee.org/author/norman-barry/"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fee.org/articles/freedom-and-morality-in-the-plays-of-tom-stoppard/"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am not a mathematician, but I was aware that for centuries mathematics was considered the queen of the sciences because it claimed certainty. It was grounded on some fundamental certainties—axioms—that led to others. But then, in a sense, it all started going wrong, with concepts like </a:t>
            </a:r>
            <a:r>
              <a:rPr lang="en-US" dirty="0" err="1"/>
              <a:t>non-euclidean</a:t>
            </a:r>
            <a:r>
              <a:rPr lang="en-US" dirty="0"/>
              <a:t> geometry—I mean, looking at it from Euclid’s point of view. The mathematics of physics turned out to be grounded on </a:t>
            </a:r>
            <a:r>
              <a:rPr lang="en-US" i="1" dirty="0"/>
              <a:t>un</a:t>
            </a:r>
            <a:r>
              <a:rPr lang="en-US" dirty="0"/>
              <a:t>certainties, on probability and chance. And if you’re me, you think—there’s a play in that. Finding an idea for a play is like picking up a shell on a beach. I started reading about mathematics without finding what I was looking for. In the end I realized that what I was after was something that any first-year physics student is familiar with, namely quantum mechanics.”</a:t>
            </a:r>
          </a:p>
        </p:txBody>
      </p:sp>
      <p:sp>
        <p:nvSpPr>
          <p:cNvPr id="4" name="Slide Number Placeholder 3"/>
          <p:cNvSpPr>
            <a:spLocks noGrp="1"/>
          </p:cNvSpPr>
          <p:nvPr>
            <p:ph type="sldNum" sz="quarter" idx="5"/>
          </p:nvPr>
        </p:nvSpPr>
        <p:spPr/>
        <p:txBody>
          <a:bodyPr/>
          <a:lstStyle/>
          <a:p>
            <a:fld id="{052FC8E3-1309-4AAA-8B90-0D87D3BAF5DD}" type="slidenum">
              <a:rPr lang="en-US" smtClean="0"/>
              <a:t>19</a:t>
            </a:fld>
            <a:endParaRPr lang="en-US"/>
          </a:p>
        </p:txBody>
      </p:sp>
    </p:spTree>
    <p:extLst>
      <p:ext uri="{BB962C8B-B14F-4D97-AF65-F5344CB8AC3E}">
        <p14:creationId xmlns:p14="http://schemas.microsoft.com/office/powerpoint/2010/main" val="32292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dirty="0"/>
              <a:t>The Mathematical Heart of Tom Stoppard</a:t>
            </a:r>
            <a:endParaRPr lang="en-US" sz="1100" dirty="0"/>
          </a:p>
          <a:p>
            <a:r>
              <a:rPr lang="en-US" sz="1200" dirty="0">
                <a:solidFill>
                  <a:srgbClr val="3262A4"/>
                </a:solidFill>
                <a:ea typeface="+mn-lt"/>
                <a:cs typeface="+mn-lt"/>
                <a:hlinkClick r:id="rId3"/>
              </a:rPr>
              <a:t>Stephen Abbott</a:t>
            </a:r>
            <a:endParaRPr lang="en-US" dirty="0">
              <a:ea typeface="+mn-lt"/>
              <a:cs typeface="+mn-lt"/>
            </a:endParaRPr>
          </a:p>
          <a:p>
            <a:r>
              <a:rPr lang="en-US" sz="1200" dirty="0">
                <a:solidFill>
                  <a:srgbClr val="3262A4"/>
                </a:solidFill>
                <a:ea typeface="+mn-lt"/>
                <a:cs typeface="+mn-lt"/>
                <a:hlinkClick r:id="rId4"/>
              </a:rPr>
              <a:t>Modern Drama</a:t>
            </a:r>
            <a:endParaRPr lang="en-US" dirty="0">
              <a:ea typeface="+mn-lt"/>
              <a:cs typeface="+mn-lt"/>
            </a:endParaRPr>
          </a:p>
          <a:p>
            <a:r>
              <a:rPr lang="en-US" sz="1200" dirty="0">
                <a:solidFill>
                  <a:srgbClr val="3262A4"/>
                </a:solidFill>
                <a:ea typeface="+mn-lt"/>
                <a:cs typeface="+mn-lt"/>
                <a:hlinkClick r:id="rId5"/>
              </a:rPr>
              <a:t>University of Toronto Press</a:t>
            </a:r>
            <a:endParaRPr lang="en-US" dirty="0">
              <a:ea typeface="+mn-lt"/>
              <a:cs typeface="+mn-lt"/>
            </a:endParaRPr>
          </a:p>
          <a:p>
            <a:r>
              <a:rPr lang="en-US" sz="1200" dirty="0">
                <a:solidFill>
                  <a:srgbClr val="3262A4"/>
                </a:solidFill>
                <a:ea typeface="+mn-lt"/>
                <a:cs typeface="+mn-lt"/>
                <a:hlinkClick r:id="rId6"/>
              </a:rPr>
              <a:t>Volume 67, Number 1, March 2024</a:t>
            </a:r>
            <a:endParaRPr lang="en-US" sz="1200" dirty="0">
              <a:solidFill>
                <a:srgbClr val="3262A4"/>
              </a:solidFill>
              <a:ea typeface="+mn-lt"/>
              <a:cs typeface="+mn-lt"/>
            </a:endParaRPr>
          </a:p>
          <a:p>
            <a:r>
              <a:rPr lang="en-US" sz="1200" b="0" kern="1200" dirty="0">
                <a:solidFill>
                  <a:schemeClr val="tx1"/>
                </a:solidFill>
                <a:effectLst/>
                <a:latin typeface="+mn-lt"/>
                <a:ea typeface="+mn-ea"/>
                <a:cs typeface="+mn-cs"/>
              </a:rPr>
              <a:t>Riemann hypothesis</a:t>
            </a:r>
          </a:p>
          <a:p>
            <a:r>
              <a:rPr lang="en-US" sz="1200" b="0" i="0" u="none" strike="noStrike" kern="1200" dirty="0">
                <a:solidFill>
                  <a:schemeClr val="tx1"/>
                </a:solidFill>
                <a:effectLst/>
                <a:latin typeface="+mn-lt"/>
                <a:ea typeface="+mn-ea"/>
                <a:cs typeface="+mn-cs"/>
                <a:hlinkClick r:id="rId7" tooltip="View the content page [alt-c]"/>
              </a:rPr>
              <a:t>Article</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Discuss improvements to the content page [alt-t]"/>
              </a:rPr>
              <a:t>Talk</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a:rPr>
              <a:t>Read</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9" tooltip="Edit this page [alt-e]"/>
              </a:rPr>
              <a:t>Edit</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10" tooltip="Past revisions of this page [alt-h]"/>
              </a:rPr>
              <a:t>View history</a:t>
            </a:r>
            <a:endParaRPr lang="en-US" sz="1200" b="0" i="0" kern="1200" dirty="0">
              <a:solidFill>
                <a:schemeClr val="tx1"/>
              </a:solidFill>
              <a:effectLst/>
              <a:latin typeface="+mn-lt"/>
              <a:ea typeface="+mn-ea"/>
              <a:cs typeface="+mn-cs"/>
            </a:endParaRPr>
          </a:p>
          <a:p>
            <a:pPr fontAlgn="ctr"/>
            <a:r>
              <a:rPr lang="en-US" sz="1200" b="0" i="0" kern="1200" dirty="0">
                <a:solidFill>
                  <a:schemeClr val="tx1"/>
                </a:solidFill>
                <a:effectLst/>
                <a:latin typeface="+mn-lt"/>
                <a:ea typeface="+mn-ea"/>
                <a:cs typeface="+mn-cs"/>
              </a:rPr>
              <a:t>Tools</a:t>
            </a:r>
            <a:endParaRPr lang="en-US" sz="1200" b="1" i="0" kern="1200" dirty="0">
              <a:solidFill>
                <a:schemeClr val="tx1"/>
              </a:solidFill>
              <a:effectLst/>
              <a:latin typeface="+mn-lt"/>
              <a:ea typeface="+mn-ea"/>
              <a:cs typeface="+mn-cs"/>
            </a:endParaRPr>
          </a:p>
          <a:p>
            <a:pPr fontAlgn="ctr"/>
            <a:r>
              <a:rPr lang="en-US" sz="1200" b="1" i="0" kern="1200" dirty="0">
                <a:solidFill>
                  <a:schemeClr val="tx1"/>
                </a:solidFill>
                <a:effectLst/>
                <a:latin typeface="+mn-lt"/>
                <a:ea typeface="+mn-ea"/>
                <a:cs typeface="+mn-cs"/>
              </a:rPr>
              <a:t>Appearance</a:t>
            </a:r>
          </a:p>
          <a:p>
            <a:r>
              <a:rPr lang="en-US" sz="1200" b="0" i="0" kern="1200" dirty="0">
                <a:solidFill>
                  <a:schemeClr val="tx1"/>
                </a:solidFill>
                <a:effectLst/>
                <a:latin typeface="+mn-lt"/>
                <a:ea typeface="+mn-ea"/>
                <a:cs typeface="+mn-cs"/>
              </a:rPr>
              <a:t> hide</a:t>
            </a:r>
          </a:p>
          <a:p>
            <a:r>
              <a:rPr lang="en-US" sz="1200" b="0" i="0" kern="1200" dirty="0">
                <a:solidFill>
                  <a:schemeClr val="tx1"/>
                </a:solidFill>
                <a:effectLst/>
                <a:latin typeface="+mn-lt"/>
                <a:ea typeface="+mn-ea"/>
                <a:cs typeface="+mn-cs"/>
              </a:rPr>
              <a:t>Text</a:t>
            </a:r>
          </a:p>
          <a:p>
            <a:r>
              <a:rPr lang="en-US" sz="1200" b="0" i="0" kern="1200" dirty="0">
                <a:solidFill>
                  <a:schemeClr val="tx1"/>
                </a:solidFill>
                <a:effectLst/>
                <a:latin typeface="+mn-lt"/>
                <a:ea typeface="+mn-ea"/>
                <a:cs typeface="+mn-cs"/>
              </a:rPr>
              <a:t>Small</a:t>
            </a:r>
          </a:p>
          <a:p>
            <a:r>
              <a:rPr lang="en-US" sz="1200" b="0" i="0" kern="1200" dirty="0">
                <a:solidFill>
                  <a:schemeClr val="tx1"/>
                </a:solidFill>
                <a:effectLst/>
                <a:latin typeface="+mn-lt"/>
                <a:ea typeface="+mn-ea"/>
                <a:cs typeface="+mn-cs"/>
              </a:rPr>
              <a:t>Standard</a:t>
            </a:r>
          </a:p>
          <a:p>
            <a:r>
              <a:rPr lang="en-US" sz="1200" b="0" i="0" kern="1200" dirty="0">
                <a:solidFill>
                  <a:schemeClr val="tx1"/>
                </a:solidFill>
                <a:effectLst/>
                <a:latin typeface="+mn-lt"/>
                <a:ea typeface="+mn-ea"/>
                <a:cs typeface="+mn-cs"/>
              </a:rPr>
              <a:t>Large</a:t>
            </a:r>
          </a:p>
          <a:p>
            <a:r>
              <a:rPr lang="en-US" sz="1200" b="0" i="0" kern="1200" dirty="0">
                <a:solidFill>
                  <a:schemeClr val="tx1"/>
                </a:solidFill>
                <a:effectLst/>
                <a:latin typeface="+mn-lt"/>
                <a:ea typeface="+mn-ea"/>
                <a:cs typeface="+mn-cs"/>
              </a:rPr>
              <a:t>Width</a:t>
            </a:r>
          </a:p>
          <a:p>
            <a:r>
              <a:rPr lang="en-US" sz="1200" b="0" i="0" kern="1200" dirty="0">
                <a:solidFill>
                  <a:schemeClr val="tx1"/>
                </a:solidFill>
                <a:effectLst/>
                <a:latin typeface="+mn-lt"/>
                <a:ea typeface="+mn-ea"/>
                <a:cs typeface="+mn-cs"/>
              </a:rPr>
              <a:t>Standard</a:t>
            </a:r>
          </a:p>
          <a:p>
            <a:r>
              <a:rPr lang="en-US" sz="1200" b="0" i="0" kern="1200" dirty="0">
                <a:solidFill>
                  <a:schemeClr val="tx1"/>
                </a:solidFill>
                <a:effectLst/>
                <a:latin typeface="+mn-lt"/>
                <a:ea typeface="+mn-ea"/>
                <a:cs typeface="+mn-cs"/>
              </a:rPr>
              <a:t>Wide</a:t>
            </a:r>
          </a:p>
          <a:p>
            <a:r>
              <a:rPr lang="en-US" sz="1200" b="0" i="0" kern="1200" dirty="0">
                <a:solidFill>
                  <a:schemeClr val="tx1"/>
                </a:solidFill>
                <a:effectLst/>
                <a:latin typeface="+mn-lt"/>
                <a:ea typeface="+mn-ea"/>
                <a:cs typeface="+mn-cs"/>
              </a:rPr>
              <a:t>Color (beta)</a:t>
            </a:r>
          </a:p>
          <a:p>
            <a:r>
              <a:rPr lang="en-US" sz="1200" b="0" i="0" kern="1200" dirty="0">
                <a:solidFill>
                  <a:schemeClr val="tx1"/>
                </a:solidFill>
                <a:effectLst/>
                <a:latin typeface="+mn-lt"/>
                <a:ea typeface="+mn-ea"/>
                <a:cs typeface="+mn-cs"/>
              </a:rPr>
              <a:t>Automatic</a:t>
            </a:r>
          </a:p>
          <a:p>
            <a:r>
              <a:rPr lang="en-US" sz="1200" b="0" i="0" kern="1200" dirty="0">
                <a:solidFill>
                  <a:schemeClr val="tx1"/>
                </a:solidFill>
                <a:effectLst/>
                <a:latin typeface="+mn-lt"/>
                <a:ea typeface="+mn-ea"/>
                <a:cs typeface="+mn-cs"/>
              </a:rPr>
              <a:t>Light</a:t>
            </a:r>
          </a:p>
          <a:p>
            <a:r>
              <a:rPr lang="en-US" sz="1200" b="0" i="0" kern="1200" dirty="0">
                <a:solidFill>
                  <a:schemeClr val="tx1"/>
                </a:solidFill>
                <a:effectLst/>
                <a:latin typeface="+mn-lt"/>
                <a:ea typeface="+mn-ea"/>
                <a:cs typeface="+mn-cs"/>
              </a:rPr>
              <a:t>Dark</a:t>
            </a:r>
          </a:p>
          <a:p>
            <a:r>
              <a:rPr lang="en-US" sz="1200" b="0" i="0" kern="1200" dirty="0">
                <a:solidFill>
                  <a:schemeClr val="tx1"/>
                </a:solidFill>
                <a:effectLst/>
                <a:latin typeface="+mn-lt"/>
                <a:ea typeface="+mn-ea"/>
                <a:cs typeface="+mn-cs"/>
              </a:rPr>
              <a:t>From Wikipedia, the free encyclopedia</a:t>
            </a:r>
          </a:p>
          <a:p>
            <a:pPr rtl="0"/>
            <a:r>
              <a:rPr lang="en-US" sz="1200" b="0" i="1" kern="1200" dirty="0">
                <a:solidFill>
                  <a:schemeClr val="tx1"/>
                </a:solidFill>
                <a:effectLst/>
                <a:latin typeface="+mn-lt"/>
                <a:ea typeface="+mn-ea"/>
                <a:cs typeface="+mn-cs"/>
              </a:rPr>
              <a:t>For the musical term, see </a:t>
            </a:r>
            <a:r>
              <a:rPr lang="en-US" sz="1200" b="0" i="1" u="none" strike="noStrike" kern="1200" dirty="0">
                <a:solidFill>
                  <a:schemeClr val="tx1"/>
                </a:solidFill>
                <a:effectLst/>
                <a:latin typeface="+mn-lt"/>
                <a:ea typeface="+mn-ea"/>
                <a:cs typeface="+mn-cs"/>
                <a:hlinkClick r:id="rId11" tooltip="Riemannian theory"/>
              </a:rPr>
              <a:t>Riemannian theory</a:t>
            </a:r>
            <a:r>
              <a:rPr lang="en-US" sz="1200" b="0" i="1" kern="1200" dirty="0">
                <a:solidFill>
                  <a:schemeClr val="tx1"/>
                </a:solidFill>
                <a:effectLst/>
                <a:latin typeface="+mn-lt"/>
                <a:ea typeface="+mn-ea"/>
                <a:cs typeface="+mn-cs"/>
              </a:rPr>
              <a:t>.</a:t>
            </a:r>
          </a:p>
          <a:p>
            <a:pPr rtl="0"/>
            <a:r>
              <a:rPr lang="en-US" sz="1200" b="1" i="0" kern="1200" dirty="0">
                <a:solidFill>
                  <a:schemeClr val="tx1"/>
                </a:solidFill>
                <a:effectLst/>
                <a:latin typeface="+mn-lt"/>
                <a:ea typeface="+mn-ea"/>
                <a:cs typeface="+mn-cs"/>
              </a:rPr>
              <a:t>Unsolved problem in mathematics</a:t>
            </a:r>
            <a:endParaRPr lang="en-US" sz="1200" b="0" i="0" kern="1200" dirty="0">
              <a:solidFill>
                <a:schemeClr val="tx1"/>
              </a:solidFill>
              <a:effectLst/>
              <a:latin typeface="+mn-lt"/>
              <a:ea typeface="+mn-ea"/>
              <a:cs typeface="+mn-cs"/>
            </a:endParaRPr>
          </a:p>
          <a:p>
            <a:pPr rtl="0"/>
            <a:r>
              <a:rPr lang="en-US" sz="1200" b="0" i="1" kern="1200" dirty="0">
                <a:solidFill>
                  <a:schemeClr val="tx1"/>
                </a:solidFill>
                <a:effectLst/>
                <a:latin typeface="+mn-lt"/>
                <a:ea typeface="+mn-ea"/>
                <a:cs typeface="+mn-cs"/>
              </a:rPr>
              <a:t>Do all non-trivial zeros of the Riemann zeta function have a real part equal to one half?</a:t>
            </a:r>
          </a:p>
          <a:p>
            <a:pPr rtl="0"/>
            <a:r>
              <a:rPr lang="en-US" sz="1200" b="0" i="0" u="none" strike="noStrike" kern="1200" dirty="0">
                <a:solidFill>
                  <a:schemeClr val="tx1"/>
                </a:solidFill>
                <a:effectLst/>
                <a:latin typeface="+mn-lt"/>
                <a:ea typeface="+mn-ea"/>
                <a:cs typeface="+mn-cs"/>
                <a:hlinkClick r:id="rId12" tooltip="List of unsolved problems in mathematics"/>
              </a:rPr>
              <a:t>More unsolved problems in mathematics</a:t>
            </a:r>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This plot of Riemann's zeta (</a:t>
            </a:r>
            <a:r>
              <a:rPr lang="en-US" sz="1200" b="0" i="1" kern="1200" dirty="0">
                <a:solidFill>
                  <a:schemeClr val="tx1"/>
                </a:solidFill>
                <a:effectLst/>
                <a:latin typeface="+mn-lt"/>
                <a:ea typeface="+mn-ea"/>
                <a:cs typeface="+mn-cs"/>
              </a:rPr>
              <a:t>ζ</a:t>
            </a:r>
            <a:r>
              <a:rPr lang="en-US" sz="1200" b="0" i="0" kern="1200" dirty="0">
                <a:solidFill>
                  <a:schemeClr val="tx1"/>
                </a:solidFill>
                <a:effectLst/>
                <a:latin typeface="+mn-lt"/>
                <a:ea typeface="+mn-ea"/>
                <a:cs typeface="+mn-cs"/>
              </a:rPr>
              <a:t>) function (here with argument z) shows trivial zeros where </a:t>
            </a:r>
            <a:r>
              <a:rPr lang="en-US" sz="1200" b="0" i="1" kern="1200" dirty="0">
                <a:solidFill>
                  <a:schemeClr val="tx1"/>
                </a:solidFill>
                <a:effectLst/>
                <a:latin typeface="+mn-lt"/>
                <a:ea typeface="+mn-ea"/>
                <a:cs typeface="+mn-cs"/>
              </a:rPr>
              <a:t>ζ</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z</a:t>
            </a:r>
            <a:r>
              <a:rPr lang="en-US" sz="1200" b="0" i="0" kern="1200" dirty="0">
                <a:solidFill>
                  <a:schemeClr val="tx1"/>
                </a:solidFill>
                <a:effectLst/>
                <a:latin typeface="+mn-lt"/>
                <a:ea typeface="+mn-ea"/>
                <a:cs typeface="+mn-cs"/>
              </a:rPr>
              <a:t>) = 0, a pole where </a:t>
            </a:r>
            <a:r>
              <a:rPr lang="en-US" sz="1200" b="0" i="1" kern="1200" dirty="0">
                <a:solidFill>
                  <a:schemeClr val="tx1"/>
                </a:solidFill>
                <a:effectLst/>
                <a:latin typeface="+mn-lt"/>
                <a:ea typeface="+mn-ea"/>
                <a:cs typeface="+mn-cs"/>
              </a:rPr>
              <a:t>ζ</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z</a:t>
            </a:r>
            <a:r>
              <a:rPr lang="en-US" sz="1200" b="0" i="0" kern="1200" dirty="0">
                <a:solidFill>
                  <a:schemeClr val="tx1"/>
                </a:solidFill>
                <a:effectLst/>
                <a:latin typeface="+mn-lt"/>
                <a:ea typeface="+mn-ea"/>
                <a:cs typeface="+mn-cs"/>
              </a:rPr>
              <a:t>) = ∞, the </a:t>
            </a:r>
            <a:r>
              <a:rPr lang="en-US" sz="1200" b="0" i="1" kern="1200" dirty="0">
                <a:solidFill>
                  <a:schemeClr val="tx1"/>
                </a:solidFill>
                <a:effectLst/>
                <a:latin typeface="+mn-lt"/>
                <a:ea typeface="+mn-ea"/>
                <a:cs typeface="+mn-cs"/>
              </a:rPr>
              <a:t>critical line</a:t>
            </a:r>
            <a:r>
              <a:rPr lang="en-US" sz="1200" b="0" i="0" kern="1200" dirty="0">
                <a:solidFill>
                  <a:schemeClr val="tx1"/>
                </a:solidFill>
                <a:effectLst/>
                <a:latin typeface="+mn-lt"/>
                <a:ea typeface="+mn-ea"/>
                <a:cs typeface="+mn-cs"/>
              </a:rPr>
              <a:t> of nontrivial zeros with </a:t>
            </a:r>
            <a:r>
              <a:rPr lang="en-US" sz="1200" b="0" i="0" u="none" strike="noStrike" kern="1200" dirty="0">
                <a:solidFill>
                  <a:schemeClr val="tx1"/>
                </a:solidFill>
                <a:effectLst/>
                <a:latin typeface="+mn-lt"/>
                <a:ea typeface="+mn-ea"/>
                <a:cs typeface="+mn-cs"/>
                <a:hlinkClick r:id="rId13" tooltip="Complex numbers"/>
              </a:rPr>
              <a:t>Re(</a:t>
            </a:r>
            <a:r>
              <a:rPr lang="en-US" sz="1200" b="0" i="1" u="none" strike="noStrike" kern="1200" dirty="0">
                <a:solidFill>
                  <a:schemeClr val="tx1"/>
                </a:solidFill>
                <a:effectLst/>
                <a:latin typeface="+mn-lt"/>
                <a:ea typeface="+mn-ea"/>
                <a:cs typeface="+mn-cs"/>
                <a:hlinkClick r:id="rId13" tooltip="Complex numbers"/>
              </a:rPr>
              <a:t>z</a:t>
            </a:r>
            <a:r>
              <a:rPr lang="en-US" sz="1200" b="0" i="0" u="none" strike="noStrike" kern="1200" dirty="0">
                <a:solidFill>
                  <a:schemeClr val="tx1"/>
                </a:solidFill>
                <a:effectLst/>
                <a:latin typeface="+mn-lt"/>
                <a:ea typeface="+mn-ea"/>
                <a:cs typeface="+mn-cs"/>
                <a:hlinkClick r:id="rId13" tooltip="Complex numbers"/>
              </a:rPr>
              <a:t>)</a:t>
            </a:r>
            <a:r>
              <a:rPr lang="en-US" sz="1200" b="0" i="0" kern="1200" dirty="0">
                <a:solidFill>
                  <a:schemeClr val="tx1"/>
                </a:solidFill>
                <a:effectLst/>
                <a:latin typeface="+mn-lt"/>
                <a:ea typeface="+mn-ea"/>
                <a:cs typeface="+mn-cs"/>
              </a:rPr>
              <a:t> = 1/2 and slopes of absolute </a:t>
            </a:r>
            <a:r>
              <a:rPr lang="en-US" sz="1200" b="0" i="0" kern="1200" dirty="0" err="1">
                <a:solidFill>
                  <a:schemeClr val="tx1"/>
                </a:solidFill>
                <a:effectLst/>
                <a:latin typeface="+mn-lt"/>
                <a:ea typeface="+mn-ea"/>
                <a:cs typeface="+mn-cs"/>
              </a:rPr>
              <a:t>values.In</a:t>
            </a:r>
            <a:r>
              <a:rPr lang="en-US" sz="1200" b="0" i="0" kern="1200" dirty="0">
                <a:solidFill>
                  <a:schemeClr val="tx1"/>
                </a:solidFill>
                <a:effectLst/>
                <a:latin typeface="+mn-lt"/>
                <a:ea typeface="+mn-ea"/>
                <a:cs typeface="+mn-cs"/>
              </a:rPr>
              <a:t> mathematics, the </a:t>
            </a:r>
            <a:r>
              <a:rPr lang="en-US" sz="1200" b="1" i="0" kern="1200" dirty="0">
                <a:solidFill>
                  <a:schemeClr val="tx1"/>
                </a:solidFill>
                <a:effectLst/>
                <a:latin typeface="+mn-lt"/>
                <a:ea typeface="+mn-ea"/>
                <a:cs typeface="+mn-cs"/>
              </a:rPr>
              <a:t>Riemann hypothesis</a:t>
            </a:r>
            <a:r>
              <a:rPr lang="en-US" sz="1200" b="0" i="0" kern="1200" dirty="0">
                <a:solidFill>
                  <a:schemeClr val="tx1"/>
                </a:solidFill>
                <a:effectLst/>
                <a:latin typeface="+mn-lt"/>
                <a:ea typeface="+mn-ea"/>
                <a:cs typeface="+mn-cs"/>
              </a:rPr>
              <a:t> is the </a:t>
            </a:r>
            <a:r>
              <a:rPr lang="en-US" sz="1200" b="0" i="0" u="none" strike="noStrike" kern="1200" dirty="0">
                <a:solidFill>
                  <a:schemeClr val="tx1"/>
                </a:solidFill>
                <a:effectLst/>
                <a:latin typeface="+mn-lt"/>
                <a:ea typeface="+mn-ea"/>
                <a:cs typeface="+mn-cs"/>
                <a:hlinkClick r:id="rId14" tooltip="Conjecture"/>
              </a:rPr>
              <a:t>conjecture</a:t>
            </a:r>
            <a:r>
              <a:rPr lang="en-US" sz="1200" b="0" i="0" kern="1200" dirty="0">
                <a:solidFill>
                  <a:schemeClr val="tx1"/>
                </a:solidFill>
                <a:effectLst/>
                <a:latin typeface="+mn-lt"/>
                <a:ea typeface="+mn-ea"/>
                <a:cs typeface="+mn-cs"/>
              </a:rPr>
              <a:t> that the </a:t>
            </a:r>
            <a:r>
              <a:rPr lang="en-US" sz="1200" b="0" i="0" u="none" strike="noStrike" kern="1200" dirty="0">
                <a:solidFill>
                  <a:schemeClr val="tx1"/>
                </a:solidFill>
                <a:effectLst/>
                <a:latin typeface="+mn-lt"/>
                <a:ea typeface="+mn-ea"/>
                <a:cs typeface="+mn-cs"/>
                <a:hlinkClick r:id="rId15" tooltip="Riemann zeta function"/>
              </a:rPr>
              <a:t>Riemann zeta function</a:t>
            </a:r>
            <a:r>
              <a:rPr lang="en-US" sz="1200" b="0" i="0" kern="1200" dirty="0">
                <a:solidFill>
                  <a:schemeClr val="tx1"/>
                </a:solidFill>
                <a:effectLst/>
                <a:latin typeface="+mn-lt"/>
                <a:ea typeface="+mn-ea"/>
                <a:cs typeface="+mn-cs"/>
              </a:rPr>
              <a:t> has its </a:t>
            </a:r>
            <a:r>
              <a:rPr lang="en-US" sz="1200" b="0" i="0" u="none" strike="noStrike" kern="1200" dirty="0">
                <a:solidFill>
                  <a:schemeClr val="tx1"/>
                </a:solidFill>
                <a:effectLst/>
                <a:latin typeface="+mn-lt"/>
                <a:ea typeface="+mn-ea"/>
                <a:cs typeface="+mn-cs"/>
                <a:hlinkClick r:id="rId16" tooltip="Root of a function"/>
              </a:rPr>
              <a:t>zeros</a:t>
            </a:r>
            <a:r>
              <a:rPr lang="en-US" sz="1200" b="0" i="0" kern="1200" dirty="0">
                <a:solidFill>
                  <a:schemeClr val="tx1"/>
                </a:solidFill>
                <a:effectLst/>
                <a:latin typeface="+mn-lt"/>
                <a:ea typeface="+mn-ea"/>
                <a:cs typeface="+mn-cs"/>
              </a:rPr>
              <a:t> only at the negative </a:t>
            </a:r>
            <a:r>
              <a:rPr lang="en-US" sz="1200" b="0" i="0" u="none" strike="noStrike" kern="1200" dirty="0">
                <a:solidFill>
                  <a:schemeClr val="tx1"/>
                </a:solidFill>
                <a:effectLst/>
                <a:latin typeface="+mn-lt"/>
                <a:ea typeface="+mn-ea"/>
                <a:cs typeface="+mn-cs"/>
                <a:hlinkClick r:id="rId17" tooltip="Even integer"/>
              </a:rPr>
              <a:t>even integers</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18" tooltip="Complex number"/>
              </a:rPr>
              <a:t>complex numbers</a:t>
            </a:r>
            <a:r>
              <a:rPr lang="en-US" sz="1200" b="0" i="0" kern="1200" dirty="0">
                <a:solidFill>
                  <a:schemeClr val="tx1"/>
                </a:solidFill>
                <a:effectLst/>
                <a:latin typeface="+mn-lt"/>
                <a:ea typeface="+mn-ea"/>
                <a:cs typeface="+mn-cs"/>
              </a:rPr>
              <a:t> with </a:t>
            </a:r>
            <a:r>
              <a:rPr lang="en-US" sz="1200" b="0" i="0" u="none" strike="noStrike" kern="1200" dirty="0">
                <a:solidFill>
                  <a:schemeClr val="tx1"/>
                </a:solidFill>
                <a:effectLst/>
                <a:latin typeface="+mn-lt"/>
                <a:ea typeface="+mn-ea"/>
                <a:cs typeface="+mn-cs"/>
                <a:hlinkClick r:id="rId19" tooltip="Real part"/>
              </a:rPr>
              <a:t>real part</a:t>
            </a:r>
            <a:r>
              <a:rPr lang="en-US" sz="1200" b="0" i="0" kern="1200" dirty="0">
                <a:solidFill>
                  <a:schemeClr val="tx1"/>
                </a:solidFill>
                <a:effectLst/>
                <a:latin typeface="+mn-lt"/>
                <a:ea typeface="+mn-ea"/>
                <a:cs typeface="+mn-cs"/>
              </a:rPr>
              <a:t> ⁠1/2⁠. Many consider it to be the most important </a:t>
            </a:r>
            <a:r>
              <a:rPr lang="en-US" sz="1200" b="0" i="0" u="none" strike="noStrike" kern="1200" dirty="0">
                <a:solidFill>
                  <a:schemeClr val="tx1"/>
                </a:solidFill>
                <a:effectLst/>
                <a:latin typeface="+mn-lt"/>
                <a:ea typeface="+mn-ea"/>
                <a:cs typeface="+mn-cs"/>
                <a:hlinkClick r:id="rId12" tooltip="List of unsolved problems in mathematics"/>
              </a:rPr>
              <a:t>unsolved problem</a:t>
            </a:r>
            <a:r>
              <a:rPr lang="en-US" sz="1200" b="0" i="0" kern="1200" dirty="0">
                <a:solidFill>
                  <a:schemeClr val="tx1"/>
                </a:solidFill>
                <a:effectLst/>
                <a:latin typeface="+mn-lt"/>
                <a:ea typeface="+mn-ea"/>
                <a:cs typeface="+mn-cs"/>
              </a:rPr>
              <a:t> in </a:t>
            </a:r>
            <a:r>
              <a:rPr lang="en-US" sz="1200" b="0" i="0" u="none" strike="noStrike" kern="1200" dirty="0">
                <a:solidFill>
                  <a:schemeClr val="tx1"/>
                </a:solidFill>
                <a:effectLst/>
                <a:latin typeface="+mn-lt"/>
                <a:ea typeface="+mn-ea"/>
                <a:cs typeface="+mn-cs"/>
                <a:hlinkClick r:id="rId20" tooltip="Pure mathematics"/>
              </a:rPr>
              <a:t>pure mathematics</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21"/>
              </a:rPr>
              <a:t>[1]</a:t>
            </a:r>
            <a:r>
              <a:rPr lang="en-US" sz="1200" b="0" i="0" kern="1200" dirty="0">
                <a:solidFill>
                  <a:schemeClr val="tx1"/>
                </a:solidFill>
                <a:effectLst/>
                <a:latin typeface="+mn-lt"/>
                <a:ea typeface="+mn-ea"/>
                <a:cs typeface="+mn-cs"/>
              </a:rPr>
              <a:t> It is of great interest in </a:t>
            </a:r>
            <a:r>
              <a:rPr lang="en-US" sz="1200" b="0" i="0" u="none" strike="noStrike" kern="1200" dirty="0">
                <a:solidFill>
                  <a:schemeClr val="tx1"/>
                </a:solidFill>
                <a:effectLst/>
                <a:latin typeface="+mn-lt"/>
                <a:ea typeface="+mn-ea"/>
                <a:cs typeface="+mn-cs"/>
                <a:hlinkClick r:id="rId22" tooltip="Number theory"/>
              </a:rPr>
              <a:t>number theory</a:t>
            </a:r>
            <a:r>
              <a:rPr lang="en-US" sz="1200" b="0" i="0" kern="1200" dirty="0">
                <a:solidFill>
                  <a:schemeClr val="tx1"/>
                </a:solidFill>
                <a:effectLst/>
                <a:latin typeface="+mn-lt"/>
                <a:ea typeface="+mn-ea"/>
                <a:cs typeface="+mn-cs"/>
              </a:rPr>
              <a:t> because it implies results about the distribution of </a:t>
            </a:r>
            <a:r>
              <a:rPr lang="en-US" sz="1200" b="0" i="0" u="none" strike="noStrike" kern="1200" dirty="0">
                <a:solidFill>
                  <a:schemeClr val="tx1"/>
                </a:solidFill>
                <a:effectLst/>
                <a:latin typeface="+mn-lt"/>
                <a:ea typeface="+mn-ea"/>
                <a:cs typeface="+mn-cs"/>
                <a:hlinkClick r:id="rId23" tooltip="Prime numbers"/>
              </a:rPr>
              <a:t>prime numbers</a:t>
            </a:r>
            <a:r>
              <a:rPr lang="en-US" sz="1200" b="0" i="0" kern="1200" dirty="0">
                <a:solidFill>
                  <a:schemeClr val="tx1"/>
                </a:solidFill>
                <a:effectLst/>
                <a:latin typeface="+mn-lt"/>
                <a:ea typeface="+mn-ea"/>
                <a:cs typeface="+mn-cs"/>
              </a:rPr>
              <a:t>. It was proposed by </a:t>
            </a:r>
            <a:r>
              <a:rPr lang="en-US" sz="1200" b="0" i="0" u="none" strike="noStrike" kern="1200" dirty="0">
                <a:solidFill>
                  <a:schemeClr val="tx1"/>
                </a:solidFill>
                <a:effectLst/>
                <a:latin typeface="+mn-lt"/>
                <a:ea typeface="+mn-ea"/>
                <a:cs typeface="+mn-cs"/>
                <a:hlinkClick r:id="rId24" tooltip="Bernhard Riemann"/>
              </a:rPr>
              <a:t>Bernhard Riemann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5"/>
              </a:rPr>
              <a:t>1859</a:t>
            </a:r>
            <a:r>
              <a:rPr lang="en-US" sz="1200" b="0" i="0" kern="1200" dirty="0">
                <a:solidFill>
                  <a:schemeClr val="tx1"/>
                </a:solidFill>
                <a:effectLst/>
                <a:latin typeface="+mn-lt"/>
                <a:ea typeface="+mn-ea"/>
                <a:cs typeface="+mn-cs"/>
              </a:rPr>
              <a:t>), after whom it is named.</a:t>
            </a:r>
          </a:p>
          <a:p>
            <a:pPr rtl="0"/>
            <a:r>
              <a:rPr lang="en-US" sz="1200" b="0" i="0" kern="1200" dirty="0">
                <a:solidFill>
                  <a:schemeClr val="tx1"/>
                </a:solidFill>
                <a:effectLst/>
                <a:latin typeface="+mn-lt"/>
                <a:ea typeface="+mn-ea"/>
                <a:cs typeface="+mn-cs"/>
              </a:rPr>
              <a:t>The Riemann hypothesis and some of its generalizations, along with </a:t>
            </a:r>
            <a:r>
              <a:rPr lang="en-US" sz="1200" b="0" i="0" u="none" strike="noStrike" kern="1200" dirty="0">
                <a:solidFill>
                  <a:schemeClr val="tx1"/>
                </a:solidFill>
                <a:effectLst/>
                <a:latin typeface="+mn-lt"/>
                <a:ea typeface="+mn-ea"/>
                <a:cs typeface="+mn-cs"/>
                <a:hlinkClick r:id="rId26" tooltip="Goldbach's conjecture"/>
              </a:rPr>
              <a:t>Goldbach's conjecture</a:t>
            </a:r>
            <a:r>
              <a:rPr lang="en-US" sz="1200" b="0" i="0" kern="1200" dirty="0">
                <a:solidFill>
                  <a:schemeClr val="tx1"/>
                </a:solidFill>
                <a:effectLst/>
                <a:latin typeface="+mn-lt"/>
                <a:ea typeface="+mn-ea"/>
                <a:cs typeface="+mn-cs"/>
              </a:rPr>
              <a:t> and the </a:t>
            </a:r>
            <a:r>
              <a:rPr lang="en-US" sz="1200" b="0" i="0" u="none" strike="noStrike" kern="1200" dirty="0">
                <a:solidFill>
                  <a:schemeClr val="tx1"/>
                </a:solidFill>
                <a:effectLst/>
                <a:latin typeface="+mn-lt"/>
                <a:ea typeface="+mn-ea"/>
                <a:cs typeface="+mn-cs"/>
                <a:hlinkClick r:id="rId27" tooltip="Twin prime conjecture"/>
              </a:rPr>
              <a:t>twin prime conjecture</a:t>
            </a:r>
            <a:r>
              <a:rPr lang="en-US" sz="1200" b="0" i="0" kern="1200" dirty="0">
                <a:solidFill>
                  <a:schemeClr val="tx1"/>
                </a:solidFill>
                <a:effectLst/>
                <a:latin typeface="+mn-lt"/>
                <a:ea typeface="+mn-ea"/>
                <a:cs typeface="+mn-cs"/>
              </a:rPr>
              <a:t>, make up </a:t>
            </a:r>
            <a:r>
              <a:rPr lang="en-US" sz="1200" b="0" i="0" u="none" strike="noStrike" kern="1200" dirty="0">
                <a:solidFill>
                  <a:schemeClr val="tx1"/>
                </a:solidFill>
                <a:effectLst/>
                <a:latin typeface="+mn-lt"/>
                <a:ea typeface="+mn-ea"/>
                <a:cs typeface="+mn-cs"/>
                <a:hlinkClick r:id="rId28" tooltip="Hilbert's eighth problem"/>
              </a:rPr>
              <a:t>Hilbert's eighth problem</a:t>
            </a:r>
            <a:r>
              <a:rPr lang="en-US" sz="1200" b="0" i="0" kern="1200" dirty="0">
                <a:solidFill>
                  <a:schemeClr val="tx1"/>
                </a:solidFill>
                <a:effectLst/>
                <a:latin typeface="+mn-lt"/>
                <a:ea typeface="+mn-ea"/>
                <a:cs typeface="+mn-cs"/>
              </a:rPr>
              <a:t> in </a:t>
            </a:r>
            <a:r>
              <a:rPr lang="en-US" sz="1200" b="0" i="0" u="none" strike="noStrike" kern="1200" dirty="0">
                <a:solidFill>
                  <a:schemeClr val="tx1"/>
                </a:solidFill>
                <a:effectLst/>
                <a:latin typeface="+mn-lt"/>
                <a:ea typeface="+mn-ea"/>
                <a:cs typeface="+mn-cs"/>
                <a:hlinkClick r:id="rId29" tooltip="David Hilbert"/>
              </a:rPr>
              <a:t>David Hilbert</a:t>
            </a:r>
            <a:r>
              <a:rPr lang="en-US" sz="1200" b="0" i="0" kern="1200" dirty="0">
                <a:solidFill>
                  <a:schemeClr val="tx1"/>
                </a:solidFill>
                <a:effectLst/>
                <a:latin typeface="+mn-lt"/>
                <a:ea typeface="+mn-ea"/>
                <a:cs typeface="+mn-cs"/>
              </a:rPr>
              <a:t>'s list of </a:t>
            </a:r>
            <a:r>
              <a:rPr lang="en-US" sz="1200" b="0" i="0" u="none" strike="noStrike" kern="1200" dirty="0">
                <a:solidFill>
                  <a:schemeClr val="tx1"/>
                </a:solidFill>
                <a:effectLst/>
                <a:latin typeface="+mn-lt"/>
                <a:ea typeface="+mn-ea"/>
                <a:cs typeface="+mn-cs"/>
                <a:hlinkClick r:id="rId30" tooltip="Hilbert's problems"/>
              </a:rPr>
              <a:t>twenty-three unsolved problems</a:t>
            </a:r>
            <a:r>
              <a:rPr lang="en-US" sz="1200" b="0" i="0" kern="1200" dirty="0">
                <a:solidFill>
                  <a:schemeClr val="tx1"/>
                </a:solidFill>
                <a:effectLst/>
                <a:latin typeface="+mn-lt"/>
                <a:ea typeface="+mn-ea"/>
                <a:cs typeface="+mn-cs"/>
              </a:rPr>
              <a:t>; it is also one of the </a:t>
            </a:r>
            <a:r>
              <a:rPr lang="en-US" sz="1200" b="0" i="0" u="none" strike="noStrike" kern="1200" dirty="0">
                <a:solidFill>
                  <a:schemeClr val="tx1"/>
                </a:solidFill>
                <a:effectLst/>
                <a:latin typeface="+mn-lt"/>
                <a:ea typeface="+mn-ea"/>
                <a:cs typeface="+mn-cs"/>
                <a:hlinkClick r:id="rId31" tooltip="Millennium Prize Problems"/>
              </a:rPr>
              <a:t>Millennium Prize Problems</a:t>
            </a:r>
            <a:r>
              <a:rPr lang="en-US" sz="1200" b="0" i="0" kern="1200" dirty="0">
                <a:solidFill>
                  <a:schemeClr val="tx1"/>
                </a:solidFill>
                <a:effectLst/>
                <a:latin typeface="+mn-lt"/>
                <a:ea typeface="+mn-ea"/>
                <a:cs typeface="+mn-cs"/>
              </a:rPr>
              <a:t> of the </a:t>
            </a:r>
            <a:r>
              <a:rPr lang="en-US" sz="1200" b="0" i="0" u="none" strike="noStrike" kern="1200" dirty="0">
                <a:solidFill>
                  <a:schemeClr val="tx1"/>
                </a:solidFill>
                <a:effectLst/>
                <a:latin typeface="+mn-lt"/>
                <a:ea typeface="+mn-ea"/>
                <a:cs typeface="+mn-cs"/>
                <a:hlinkClick r:id="rId32" tooltip="Clay Mathematics Institute"/>
              </a:rPr>
              <a:t>Clay Mathematics Institute</a:t>
            </a:r>
            <a:r>
              <a:rPr lang="en-US" sz="1200" b="0" i="0" kern="1200" dirty="0">
                <a:solidFill>
                  <a:schemeClr val="tx1"/>
                </a:solidFill>
                <a:effectLst/>
                <a:latin typeface="+mn-lt"/>
                <a:ea typeface="+mn-ea"/>
                <a:cs typeface="+mn-cs"/>
              </a:rPr>
              <a:t>, which offers </a:t>
            </a:r>
            <a:r>
              <a:rPr lang="en-US" sz="1200" b="0" i="0" u="none" strike="noStrike" kern="1200" dirty="0">
                <a:solidFill>
                  <a:schemeClr val="tx1"/>
                </a:solidFill>
                <a:effectLst/>
                <a:latin typeface="+mn-lt"/>
                <a:ea typeface="+mn-ea"/>
                <a:cs typeface="+mn-cs"/>
                <a:hlinkClick r:id="rId33" tooltip="US$"/>
              </a:rPr>
              <a:t>US$</a:t>
            </a:r>
            <a:r>
              <a:rPr lang="en-US" sz="1200" b="0" i="0" kern="1200" dirty="0">
                <a:solidFill>
                  <a:schemeClr val="tx1"/>
                </a:solidFill>
                <a:effectLst/>
                <a:latin typeface="+mn-lt"/>
                <a:ea typeface="+mn-ea"/>
                <a:cs typeface="+mn-cs"/>
              </a:rPr>
              <a:t>1 million for a solution to any of them. The name is also used for some closely related analogues, such as the </a:t>
            </a:r>
            <a:r>
              <a:rPr lang="en-US" sz="1200" b="0" i="0" u="none" strike="noStrike" kern="1200" dirty="0">
                <a:solidFill>
                  <a:schemeClr val="tx1"/>
                </a:solidFill>
                <a:effectLst/>
                <a:latin typeface="+mn-lt"/>
                <a:ea typeface="+mn-ea"/>
                <a:cs typeface="+mn-cs"/>
                <a:hlinkClick r:id="rId34" tooltip="Riemann hypothesis for curves over finite fields"/>
              </a:rPr>
              <a:t>Riemann hypothesis for curves over finite fields</a:t>
            </a:r>
            <a:r>
              <a:rPr lang="en-US" sz="1200" b="0" i="0" kern="1200" dirty="0">
                <a:solidFill>
                  <a:schemeClr val="tx1"/>
                </a:solidFill>
                <a:effectLst/>
                <a:latin typeface="+mn-lt"/>
                <a:ea typeface="+mn-ea"/>
                <a:cs typeface="+mn-cs"/>
              </a:rPr>
              <a:t>.</a:t>
            </a:r>
          </a:p>
          <a:p>
            <a:endParaRPr lang="en-US" dirty="0">
              <a:ea typeface="+mn-lt"/>
              <a:cs typeface="+mn-lt"/>
            </a:endParaRPr>
          </a:p>
          <a:p>
            <a:endParaRPr lang="en-US" dirty="0"/>
          </a:p>
        </p:txBody>
      </p:sp>
      <p:sp>
        <p:nvSpPr>
          <p:cNvPr id="4" name="Slide Number Placeholder 3"/>
          <p:cNvSpPr>
            <a:spLocks noGrp="1"/>
          </p:cNvSpPr>
          <p:nvPr>
            <p:ph type="sldNum" sz="quarter" idx="5"/>
          </p:nvPr>
        </p:nvSpPr>
        <p:spPr/>
        <p:txBody>
          <a:bodyPr/>
          <a:lstStyle/>
          <a:p>
            <a:fld id="{052FC8E3-1309-4AAA-8B90-0D87D3BAF5DD}" type="slidenum">
              <a:rPr lang="en-US" smtClean="0"/>
              <a:t>21</a:t>
            </a:fld>
            <a:endParaRPr lang="en-US"/>
          </a:p>
        </p:txBody>
      </p:sp>
    </p:spTree>
    <p:extLst>
      <p:ext uri="{BB962C8B-B14F-4D97-AF65-F5344CB8AC3E}">
        <p14:creationId xmlns:p14="http://schemas.microsoft.com/office/powerpoint/2010/main" val="2275540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unorthodox or unexpected devices in language.</a:t>
            </a:r>
          </a:p>
          <a:p>
            <a:r>
              <a:rPr lang="en-US" dirty="0"/>
              <a:t>Stressed as </a:t>
            </a:r>
            <a:r>
              <a:rPr lang="en-US" i="1" dirty="0"/>
              <a:t>ˈforegrounding</a:t>
            </a:r>
            <a:r>
              <a:rPr lang="en-US" dirty="0"/>
              <a:t>.</a:t>
            </a:r>
            <a:endParaRPr lang="en-US" dirty="0">
              <a:ea typeface="Calibri"/>
              <a:cs typeface="Calibri"/>
            </a:endParaRPr>
          </a:p>
          <a:p>
            <a:pPr algn="r"/>
            <a:r>
              <a:rPr lang="en-US" b="1"/>
              <a:t>1959</a:t>
            </a:r>
            <a:endParaRPr lang="en-US"/>
          </a:p>
          <a:p>
            <a:r>
              <a:rPr lang="en-US" dirty="0"/>
              <a:t>The Prague School notion of what has been translated as ‘</a:t>
            </a:r>
            <a:r>
              <a:rPr lang="en-US" dirty="0" err="1"/>
              <a:t>foregrounding’..is</a:t>
            </a:r>
            <a:r>
              <a:rPr lang="en-US" dirty="0"/>
              <a:t> defined by </a:t>
            </a:r>
            <a:r>
              <a:rPr lang="en-US" dirty="0" err="1"/>
              <a:t>Mukařovský</a:t>
            </a:r>
            <a:r>
              <a:rPr lang="en-US" dirty="0"/>
              <a:t> as ‘the aesthetically intentional distortion of the linguistic components’ in relation to the normal standard language on the one hand and to ‘the traditional aesthetic canon’ on the other.</a:t>
            </a:r>
            <a:endParaRPr lang="en-US" dirty="0">
              <a:ea typeface="Calibri"/>
              <a:cs typeface="Calibri"/>
            </a:endParaRPr>
          </a:p>
          <a:p>
            <a:r>
              <a:rPr lang="en-US" i="1" dirty="0">
                <a:solidFill>
                  <a:srgbClr val="444444"/>
                </a:solidFill>
              </a:rPr>
              <a:t>R. Quirk in Quirk &amp; Smith, Teaching of English </a:t>
            </a:r>
            <a:r>
              <a:rPr lang="en-US" i="1" dirty="0" err="1">
                <a:solidFill>
                  <a:srgbClr val="444444"/>
                </a:solidFill>
              </a:rPr>
              <a:t>i</a:t>
            </a:r>
            <a:r>
              <a:rPr lang="en-US" i="1" dirty="0">
                <a:solidFill>
                  <a:srgbClr val="444444"/>
                </a:solidFill>
              </a:rPr>
              <a:t>. 45</a:t>
            </a:r>
            <a:endParaRPr lang="en-US" dirty="0"/>
          </a:p>
          <a:p>
            <a:pPr algn="r"/>
            <a:r>
              <a:rPr lang="en-US" b="1"/>
              <a:t>1964</a:t>
            </a:r>
            <a:endParaRPr lang="en-US"/>
          </a:p>
          <a:p>
            <a:r>
              <a:rPr lang="en-US" i="1" dirty="0"/>
              <a:t>Automatization</a:t>
            </a:r>
            <a:r>
              <a:rPr lang="en-US" dirty="0"/>
              <a:t> refers to the stimulus normally expected in a social situation; </a:t>
            </a:r>
            <a:r>
              <a:rPr lang="en-US" i="1" dirty="0"/>
              <a:t>foregrounding</a:t>
            </a:r>
            <a:r>
              <a:rPr lang="en-US" dirty="0"/>
              <a:t>—in Czech </a:t>
            </a:r>
            <a:r>
              <a:rPr lang="en-US" i="1" dirty="0" err="1"/>
              <a:t>aktualisace</a:t>
            </a:r>
            <a:r>
              <a:rPr lang="en-US" dirty="0"/>
              <a:t>—on the other hand refers to a stimulus not culturally expected in a social situation and hence capable of provoking special attention.</a:t>
            </a:r>
            <a:endParaRPr lang="en-US" dirty="0">
              <a:ea typeface="Calibri"/>
              <a:cs typeface="Calibri"/>
            </a:endParaRPr>
          </a:p>
          <a:p>
            <a:r>
              <a:rPr lang="en-US" i="1" dirty="0">
                <a:solidFill>
                  <a:srgbClr val="444444"/>
                </a:solidFill>
              </a:rPr>
              <a:t>P. L. Garvin, Prague School Reader p. viii</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52FC8E3-1309-4AAA-8B90-0D87D3BAF5DD}" type="slidenum">
              <a:t>30</a:t>
            </a:fld>
            <a:endParaRPr lang="en-US"/>
          </a:p>
        </p:txBody>
      </p:sp>
    </p:spTree>
    <p:extLst>
      <p:ext uri="{BB962C8B-B14F-4D97-AF65-F5344CB8AC3E}">
        <p14:creationId xmlns:p14="http://schemas.microsoft.com/office/powerpoint/2010/main" val="665251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cap="all" dirty="0">
                <a:hlinkClick r:id="rId3" tooltip="Norman Barry"/>
              </a:rPr>
              <a:t>Norman Barry</a:t>
            </a:r>
            <a:endParaRPr lang="en-US" b="1" u="sng" cap="all" dirty="0"/>
          </a:p>
          <a:p>
            <a:r>
              <a:rPr lang="en-US" dirty="0">
                <a:hlinkClick r:id="rId4"/>
              </a:rPr>
              <a:t>https://fee.org/articles/freedom-and-morality-in-the-plays-of-tom-stoppard/#:~:text=An%20abiding%20concern,simple%20linear%20theories</a:t>
            </a:r>
            <a:r>
              <a:rPr lang="en-US" dirty="0"/>
              <a:t>.</a:t>
            </a:r>
          </a:p>
        </p:txBody>
      </p:sp>
      <p:sp>
        <p:nvSpPr>
          <p:cNvPr id="4" name="Slide Number Placeholder 3"/>
          <p:cNvSpPr>
            <a:spLocks noGrp="1"/>
          </p:cNvSpPr>
          <p:nvPr>
            <p:ph type="sldNum" sz="quarter" idx="5"/>
          </p:nvPr>
        </p:nvSpPr>
        <p:spPr/>
        <p:txBody>
          <a:bodyPr/>
          <a:lstStyle/>
          <a:p>
            <a:fld id="{052FC8E3-1309-4AAA-8B90-0D87D3BAF5DD}" type="slidenum">
              <a:rPr lang="en-US" smtClean="0"/>
              <a:t>32</a:t>
            </a:fld>
            <a:endParaRPr lang="en-US"/>
          </a:p>
        </p:txBody>
      </p:sp>
    </p:spTree>
    <p:extLst>
      <p:ext uri="{BB962C8B-B14F-4D97-AF65-F5344CB8AC3E}">
        <p14:creationId xmlns:p14="http://schemas.microsoft.com/office/powerpoint/2010/main" val="585711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222222"/>
                </a:solidFill>
              </a:rPr>
              <a:t>Taboos and Self-Censorship Among U.S. Psychology Professors, </a:t>
            </a:r>
            <a:r>
              <a:rPr lang="en-GB" dirty="0" err="1">
                <a:solidFill>
                  <a:srgbClr val="222222"/>
                </a:solidFill>
              </a:rPr>
              <a:t>CoryJ</a:t>
            </a:r>
            <a:r>
              <a:rPr lang="en-GB" dirty="0">
                <a:solidFill>
                  <a:srgbClr val="222222"/>
                </a:solidFill>
              </a:rPr>
              <a:t>. Clark Matias Fjeldmark, Philip E. Tetlock et al</a:t>
            </a:r>
            <a:endParaRPr lang="en-US" dirty="0"/>
          </a:p>
        </p:txBody>
      </p:sp>
      <p:sp>
        <p:nvSpPr>
          <p:cNvPr id="4" name="Slide Number Placeholder 3"/>
          <p:cNvSpPr>
            <a:spLocks noGrp="1"/>
          </p:cNvSpPr>
          <p:nvPr>
            <p:ph type="sldNum" sz="quarter" idx="5"/>
          </p:nvPr>
        </p:nvSpPr>
        <p:spPr/>
        <p:txBody>
          <a:bodyPr/>
          <a:lstStyle/>
          <a:p>
            <a:fld id="{052FC8E3-1309-4AAA-8B90-0D87D3BAF5DD}" type="slidenum">
              <a:t>33</a:t>
            </a:fld>
            <a:endParaRPr lang="en-US"/>
          </a:p>
        </p:txBody>
      </p:sp>
    </p:spTree>
    <p:extLst>
      <p:ext uri="{BB962C8B-B14F-4D97-AF65-F5344CB8AC3E}">
        <p14:creationId xmlns:p14="http://schemas.microsoft.com/office/powerpoint/2010/main" val="211299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Actors are told where to stand, what objects to pick up, what to hear</a:t>
            </a:r>
          </a:p>
          <a:p>
            <a:endParaRPr lang="en-US" dirty="0">
              <a:ea typeface="Calibri"/>
              <a:cs typeface="Calibri"/>
            </a:endParaRPr>
          </a:p>
          <a:p>
            <a:r>
              <a:rPr lang="en-US">
                <a:ea typeface="Calibri"/>
                <a:cs typeface="Calibri"/>
              </a:rPr>
              <a:t>Scenes may conflate, exist side by side, or be sequential. Time can pass quickly or seem not to exist at all</a:t>
            </a:r>
            <a:endParaRPr lang="en-US"/>
          </a:p>
        </p:txBody>
      </p:sp>
      <p:sp>
        <p:nvSpPr>
          <p:cNvPr id="4" name="Slide Number Placeholder 3"/>
          <p:cNvSpPr>
            <a:spLocks noGrp="1"/>
          </p:cNvSpPr>
          <p:nvPr>
            <p:ph type="sldNum" sz="quarter" idx="5"/>
          </p:nvPr>
        </p:nvSpPr>
        <p:spPr/>
        <p:txBody>
          <a:bodyPr/>
          <a:lstStyle/>
          <a:p>
            <a:fld id="{052FC8E3-1309-4AAA-8B90-0D87D3BAF5DD}" type="slidenum">
              <a:t>34</a:t>
            </a:fld>
            <a:endParaRPr lang="en-US"/>
          </a:p>
        </p:txBody>
      </p:sp>
    </p:spTree>
    <p:extLst>
      <p:ext uri="{BB962C8B-B14F-4D97-AF65-F5344CB8AC3E}">
        <p14:creationId xmlns:p14="http://schemas.microsoft.com/office/powerpoint/2010/main" val="2996374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0000"/>
              </a:lnSpc>
              <a:spcBef>
                <a:spcPts val="1000"/>
              </a:spcBef>
              <a:buFont typeface="Arial"/>
              <a:buChar char="•"/>
            </a:pPr>
            <a:r>
              <a:rPr lang="en-US" dirty="0"/>
              <a:t>Tom Stoppard explores the nature of illusion in </a:t>
            </a:r>
            <a:r>
              <a:rPr lang="en-US" i="1" dirty="0"/>
              <a:t>The </a:t>
            </a:r>
            <a:r>
              <a:rPr lang="en-US" i="1" dirty="0" err="1"/>
              <a:t>RealThing</a:t>
            </a:r>
            <a:r>
              <a:rPr lang="en-US" dirty="0"/>
              <a:t>: What constitutes reality in love, art, and politics? </a:t>
            </a:r>
            <a:r>
              <a:rPr lang="en-US" i="1" dirty="0"/>
              <a:t>The Real Thing</a:t>
            </a:r>
            <a:r>
              <a:rPr lang="en-US" dirty="0"/>
              <a:t> originated as a structural challenge for Stoppard: “This play wasn’t written in order to say certain things about writing,” he says. “It was written because </a:t>
            </a:r>
            <a:r>
              <a:rPr lang="en-US" dirty="0" err="1"/>
              <a:t>Iliked</a:t>
            </a:r>
            <a:r>
              <a:rPr lang="en-US" dirty="0"/>
              <a:t> the idea of the game, the device of having the same thing happen two or three times.” In constructing </a:t>
            </a:r>
            <a:r>
              <a:rPr lang="en-US" dirty="0" err="1"/>
              <a:t>thisgame</a:t>
            </a:r>
            <a:r>
              <a:rPr lang="en-US" dirty="0"/>
              <a:t>, Stoppard references other works to both challenge narrative perception and use literature as a method </a:t>
            </a:r>
            <a:r>
              <a:rPr lang="en-US" dirty="0" err="1"/>
              <a:t>forunderstanding</a:t>
            </a:r>
            <a:r>
              <a:rPr lang="en-US" dirty="0"/>
              <a:t> one’s own experience.</a:t>
            </a:r>
          </a:p>
          <a:p>
            <a:pPr marL="285750" indent="-285750">
              <a:lnSpc>
                <a:spcPct val="110000"/>
              </a:lnSpc>
              <a:spcBef>
                <a:spcPts val="1000"/>
              </a:spcBef>
              <a:buFont typeface="Arial"/>
              <a:buChar char="•"/>
            </a:pPr>
            <a:r>
              <a:rPr lang="en-US" dirty="0"/>
              <a:t>Excerpts from August Strindberg’s </a:t>
            </a:r>
            <a:r>
              <a:rPr lang="en-US" i="1" dirty="0"/>
              <a:t>Miss Julie</a:t>
            </a:r>
            <a:r>
              <a:rPr lang="en-US" dirty="0"/>
              <a:t> and </a:t>
            </a:r>
            <a:r>
              <a:rPr lang="en-US" dirty="0" err="1"/>
              <a:t>JohnFord’s</a:t>
            </a:r>
            <a:r>
              <a:rPr lang="en-US" dirty="0"/>
              <a:t> </a:t>
            </a:r>
            <a:r>
              <a:rPr lang="en-US" i="1" dirty="0"/>
              <a:t>‘Tis Pity She’s a Whore</a:t>
            </a:r>
            <a:r>
              <a:rPr lang="en-US" dirty="0"/>
              <a:t> figure prominently in </a:t>
            </a:r>
            <a:r>
              <a:rPr lang="en-US" i="1" dirty="0" err="1"/>
              <a:t>TheReal</a:t>
            </a:r>
            <a:r>
              <a:rPr lang="en-US" i="1" dirty="0"/>
              <a:t> Thing</a:t>
            </a:r>
            <a:r>
              <a:rPr lang="en-US" dirty="0"/>
              <a:t>.  The play’s other literary tributes range </a:t>
            </a:r>
            <a:r>
              <a:rPr lang="en-US" dirty="0" err="1"/>
              <a:t>fromobscure</a:t>
            </a:r>
            <a:r>
              <a:rPr lang="en-US" dirty="0"/>
              <a:t> to obvious—Stoppard borrows plot devices </a:t>
            </a:r>
            <a:r>
              <a:rPr lang="en-US" dirty="0" err="1"/>
              <a:t>andparaphrases</a:t>
            </a:r>
            <a:r>
              <a:rPr lang="en-US" dirty="0"/>
              <a:t> dialogue from Shakespeare, John </a:t>
            </a:r>
            <a:r>
              <a:rPr lang="en-US" dirty="0" err="1"/>
              <a:t>Osborne,Noel</a:t>
            </a:r>
            <a:r>
              <a:rPr lang="en-US" dirty="0"/>
              <a:t> Coward, George Gershwin, and Oscar Wilde, to </a:t>
            </a:r>
            <a:r>
              <a:rPr lang="en-US" dirty="0" err="1"/>
              <a:t>namea</a:t>
            </a:r>
            <a:r>
              <a:rPr lang="en-US" dirty="0"/>
              <a:t> few.</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52FC8E3-1309-4AAA-8B90-0D87D3BAF5DD}" type="slidenum">
              <a:t>37</a:t>
            </a:fld>
            <a:endParaRPr lang="en-US"/>
          </a:p>
        </p:txBody>
      </p:sp>
    </p:spTree>
    <p:extLst>
      <p:ext uri="{BB962C8B-B14F-4D97-AF65-F5344CB8AC3E}">
        <p14:creationId xmlns:p14="http://schemas.microsoft.com/office/powerpoint/2010/main" val="280396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A13483-A24C-97DB-1FAB-B1EE383D6793}"/>
              </a:ext>
            </a:extLst>
          </p:cNvPr>
          <p:cNvSpPr/>
          <p:nvPr/>
        </p:nvSpPr>
        <p:spPr>
          <a:xfrm>
            <a:off x="5067300" y="-429"/>
            <a:ext cx="7142987" cy="6857571"/>
          </a:xfrm>
          <a:prstGeom prst="rect">
            <a:avLst/>
          </a:prstGeom>
          <a:gradFill>
            <a:gsLst>
              <a:gs pos="0">
                <a:srgbClr val="FF411C"/>
              </a:gs>
              <a:gs pos="100000">
                <a:srgbClr val="92248E"/>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30CBF15A-228E-7325-6D7D-982EA5375DC4}"/>
              </a:ext>
            </a:extLst>
          </p:cNvPr>
          <p:cNvSpPr/>
          <p:nvPr/>
        </p:nvSpPr>
        <p:spPr>
          <a:xfrm>
            <a:off x="5067301" y="0"/>
            <a:ext cx="7158340" cy="6858000"/>
          </a:xfrm>
          <a:prstGeom prst="rect">
            <a:avLst/>
          </a:prstGeom>
          <a:gradFill>
            <a:gsLst>
              <a:gs pos="27000">
                <a:srgbClr val="DA002F">
                  <a:alpha val="6000"/>
                </a:srgbClr>
              </a:gs>
              <a:gs pos="98000">
                <a:srgbClr val="9B3597">
                  <a:alpha val="72941"/>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EBBC545E-CFDF-A40B-046E-AEC9E529B81C}"/>
              </a:ext>
            </a:extLst>
          </p:cNvPr>
          <p:cNvSpPr/>
          <p:nvPr/>
        </p:nvSpPr>
        <p:spPr>
          <a:xfrm rot="10800000">
            <a:off x="5067300" y="4571999"/>
            <a:ext cx="7158340" cy="2286000"/>
          </a:xfrm>
          <a:prstGeom prst="rect">
            <a:avLst/>
          </a:prstGeom>
          <a:gradFill>
            <a:gsLst>
              <a:gs pos="28000">
                <a:srgbClr val="FF907A">
                  <a:alpha val="40000"/>
                </a:srgbClr>
              </a:gs>
              <a:gs pos="100000">
                <a:srgbClr val="DA002F">
                  <a:alpha val="20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a:extLst>
              <a:ext uri="{FF2B5EF4-FFF2-40B4-BE49-F238E27FC236}">
                <a16:creationId xmlns:a16="http://schemas.microsoft.com/office/drawing/2014/main" id="{B90503D3-D62B-0038-E24C-05C4B676AF66}"/>
              </a:ext>
            </a:extLst>
          </p:cNvPr>
          <p:cNvSpPr/>
          <p:nvPr/>
        </p:nvSpPr>
        <p:spPr>
          <a:xfrm rot="13704304">
            <a:off x="6080918" y="830588"/>
            <a:ext cx="4998441" cy="4998441"/>
          </a:xfrm>
          <a:prstGeom prst="ellipse">
            <a:avLst/>
          </a:prstGeom>
          <a:gradFill>
            <a:gsLst>
              <a:gs pos="39000">
                <a:srgbClr val="FFDBCC">
                  <a:alpha val="0"/>
                </a:srgbClr>
              </a:gs>
              <a:gs pos="100000">
                <a:srgbClr val="FF907A">
                  <a:alpha val="20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687568" y="1270535"/>
            <a:ext cx="5513832" cy="2889504"/>
          </a:xfrm>
        </p:spPr>
        <p:txBody>
          <a:bodyPr vert="horz" lIns="91440" tIns="45720" rIns="91440" bIns="45720" rtlCol="0" anchor="b">
            <a:normAutofit/>
          </a:bodyPr>
          <a:lstStyle>
            <a:lvl1pPr>
              <a:defRPr lang="en-US" sz="3600" cap="all" spc="700" baseline="0" dirty="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687568" y="4974336"/>
            <a:ext cx="5715000" cy="1481328"/>
          </a:xfrm>
        </p:spPr>
        <p:txBody>
          <a:bodyPr vert="horz" lIns="91440" tIns="45720" rIns="91440" bIns="45720" rtlCol="0" anchor="ctr">
            <a:normAutofit/>
          </a:bodyPr>
          <a:lstStyle>
            <a:lvl1pPr marL="0" indent="0">
              <a:buNone/>
              <a:defRPr lang="en-US" cap="all" spc="400" baseline="0" dirty="0">
                <a:solidFill>
                  <a:schemeClr val="bg1"/>
                </a:solidFill>
              </a:defRPr>
            </a:lvl1pPr>
          </a:lstStyle>
          <a:p>
            <a:pPr lvl="0"/>
            <a:r>
              <a:rPr lang="en-US" dirty="0"/>
              <a:t>Click to edit Master subtitle style</a:t>
            </a:r>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hasCustomPrompt="1"/>
          </p:nvPr>
        </p:nvSpPr>
        <p:spPr>
          <a:xfrm>
            <a:off x="0" y="0"/>
            <a:ext cx="5067300" cy="6858000"/>
          </a:xfrm>
          <a:blipFill>
            <a:blip r:embed="rId2">
              <a:alphaModFix amt="70000"/>
            </a:blip>
            <a:stretch>
              <a:fillRect/>
            </a:stretch>
          </a:blipFill>
        </p:spPr>
        <p:txBody>
          <a:bodyPr/>
          <a:lstStyle>
            <a:lvl1pPr marL="0" indent="0">
              <a:buNone/>
              <a:defRPr/>
            </a:lvl1pPr>
          </a:lstStyle>
          <a:p>
            <a:r>
              <a:rPr lang="en-US" dirty="0"/>
              <a:t>.</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5687566" y="6455664"/>
            <a:ext cx="2902571" cy="365760"/>
          </a:xfrm>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608425" y="6455664"/>
            <a:ext cx="2986167" cy="365760"/>
          </a:xfrm>
        </p:spPr>
        <p:txBody>
          <a:bodyPr/>
          <a:lstStyle>
            <a:lvl1pPr>
              <a:defRPr>
                <a:solidFill>
                  <a:schemeClr val="bg1"/>
                </a:solidFill>
              </a:defRPr>
            </a:lvl1pPr>
          </a:lstStyle>
          <a:p>
            <a:fld id="{22927AFB-A171-440E-85AE-8173A49EBA6A}"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1816398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2555FD-4C27-26F9-D396-F44BD2552350}"/>
              </a:ext>
            </a:extLst>
          </p:cNvPr>
          <p:cNvSpPr/>
          <p:nvPr/>
        </p:nvSpPr>
        <p:spPr>
          <a:xfrm flipH="1">
            <a:off x="0" y="0"/>
            <a:ext cx="12188952"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14D9F56-D5FE-5416-E898-561CCD18E63E}"/>
              </a:ext>
            </a:extLst>
          </p:cNvPr>
          <p:cNvSpPr/>
          <p:nvPr/>
        </p:nvSpPr>
        <p:spPr>
          <a:xfrm>
            <a:off x="-7226" y="2522"/>
            <a:ext cx="12210294" cy="6855478"/>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DCE312D2-549E-F681-7F68-B8AAD2F7696A}"/>
              </a:ext>
            </a:extLst>
          </p:cNvPr>
          <p:cNvSpPr/>
          <p:nvPr/>
        </p:nvSpPr>
        <p:spPr>
          <a:xfrm rot="10800000" flipH="1">
            <a:off x="383414" y="0"/>
            <a:ext cx="11826874" cy="6858000"/>
          </a:xfrm>
          <a:prstGeom prst="rect">
            <a:avLst/>
          </a:prstGeom>
          <a:gradFill>
            <a:gsLst>
              <a:gs pos="0">
                <a:srgbClr val="FA0036">
                  <a:alpha val="4000"/>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5CC4FFFC-E214-3024-4ED7-32DAAA7A66E0}"/>
              </a:ext>
            </a:extLst>
          </p:cNvPr>
          <p:cNvSpPr/>
          <p:nvPr/>
        </p:nvSpPr>
        <p:spPr>
          <a:xfrm rot="5400000" flipH="1">
            <a:off x="4945773" y="-4953002"/>
            <a:ext cx="2286000" cy="12192001"/>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963C23C4-6670-C4D3-CA25-EAF7EB91AC78}"/>
              </a:ext>
            </a:extLst>
          </p:cNvPr>
          <p:cNvSpPr/>
          <p:nvPr/>
        </p:nvSpPr>
        <p:spPr>
          <a:xfrm rot="10800000">
            <a:off x="3048" y="-5047"/>
            <a:ext cx="12188952" cy="6420678"/>
          </a:xfrm>
          <a:prstGeom prst="rect">
            <a:avLst/>
          </a:prstGeom>
          <a:gradFill>
            <a:gsLst>
              <a:gs pos="0">
                <a:srgbClr val="FA0036">
                  <a:alpha val="22000"/>
                </a:srgbClr>
              </a:gs>
              <a:gs pos="52000">
                <a:srgbClr val="FF907A">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Oval 17">
            <a:extLst>
              <a:ext uri="{FF2B5EF4-FFF2-40B4-BE49-F238E27FC236}">
                <a16:creationId xmlns:a16="http://schemas.microsoft.com/office/drawing/2014/main" id="{FAF9AED1-BD83-3598-C1F0-DC7ED0150981}"/>
              </a:ext>
            </a:extLst>
          </p:cNvPr>
          <p:cNvSpPr/>
          <p:nvPr/>
        </p:nvSpPr>
        <p:spPr>
          <a:xfrm rot="20481594" flipH="1">
            <a:off x="6172247" y="626278"/>
            <a:ext cx="5005754" cy="5005754"/>
          </a:xfrm>
          <a:prstGeom prst="ellipse">
            <a:avLst/>
          </a:prstGeom>
          <a:gradFill>
            <a:gsLst>
              <a:gs pos="31000">
                <a:srgbClr val="FF907A">
                  <a:alpha val="0"/>
                </a:srgbClr>
              </a:gs>
              <a:gs pos="85000">
                <a:srgbClr val="FFBCAF">
                  <a:alpha val="1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731520" y="2596896"/>
            <a:ext cx="8933688" cy="3566160"/>
          </a:xfrm>
        </p:spPr>
        <p:txBody>
          <a:bodyPr anchor="b">
            <a:normAutofit/>
          </a:bodyPr>
          <a:lstStyle>
            <a:lvl1pPr>
              <a:lnSpc>
                <a:spcPct val="110000"/>
              </a:lnSpc>
              <a:defRPr sz="60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CF9D34E2-F5B0-4166-BCAC-F99A4EBB0C26}"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a:p>
        </p:txBody>
      </p:sp>
    </p:spTree>
    <p:extLst>
      <p:ext uri="{BB962C8B-B14F-4D97-AF65-F5344CB8AC3E}">
        <p14:creationId xmlns:p14="http://schemas.microsoft.com/office/powerpoint/2010/main" val="65813942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5C5E01-6047-09D9-CA8C-ACF771ED4F5F}"/>
              </a:ext>
            </a:extLst>
          </p:cNvPr>
          <p:cNvSpPr/>
          <p:nvPr/>
        </p:nvSpPr>
        <p:spPr>
          <a:xfrm>
            <a:off x="-2" y="0"/>
            <a:ext cx="121920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735CD2-2790-A02E-C1A3-EB251A110779}"/>
              </a:ext>
            </a:extLst>
          </p:cNvPr>
          <p:cNvSpPr/>
          <p:nvPr/>
        </p:nvSpPr>
        <p:spPr>
          <a:xfrm flipH="1">
            <a:off x="-2" y="0"/>
            <a:ext cx="6096000" cy="6858000"/>
          </a:xfrm>
          <a:prstGeom prst="rect">
            <a:avLst/>
          </a:prstGeom>
          <a:gradFill>
            <a:gsLst>
              <a:gs pos="8000">
                <a:srgbClr val="FF907A"/>
              </a:gs>
              <a:gs pos="100000">
                <a:srgbClr val="DA002F">
                  <a:alpha val="88627"/>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7BCFA5-D41F-08E8-0C59-3B6D1AE8FC85}"/>
              </a:ext>
            </a:extLst>
          </p:cNvPr>
          <p:cNvSpPr/>
          <p:nvPr/>
        </p:nvSpPr>
        <p:spPr>
          <a:xfrm flipH="1">
            <a:off x="0" y="17416"/>
            <a:ext cx="5067300" cy="6840156"/>
          </a:xfrm>
          <a:prstGeom prst="rect">
            <a:avLst/>
          </a:prstGeom>
          <a:gradFill>
            <a:gsLst>
              <a:gs pos="22000">
                <a:srgbClr val="FF5076">
                  <a:alpha val="0"/>
                </a:srgbClr>
              </a:gs>
              <a:gs pos="99000">
                <a:srgbClr val="92248E">
                  <a:alpha val="91765"/>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833A7D-2BA4-F824-376C-8607C290E93B}"/>
              </a:ext>
            </a:extLst>
          </p:cNvPr>
          <p:cNvSpPr/>
          <p:nvPr/>
        </p:nvSpPr>
        <p:spPr>
          <a:xfrm rot="5400000" flipH="1">
            <a:off x="-20998" y="723590"/>
            <a:ext cx="6595192" cy="5638799"/>
          </a:xfrm>
          <a:prstGeom prst="rect">
            <a:avLst/>
          </a:prstGeom>
          <a:gradFill>
            <a:gsLst>
              <a:gs pos="2000">
                <a:srgbClr val="DA002F">
                  <a:alpha val="18824"/>
                </a:srgbClr>
              </a:gs>
              <a:gs pos="57000">
                <a:srgbClr val="FE4A0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FC381E-3DA3-22D7-F3CB-6FF3B17D6865}"/>
              </a:ext>
            </a:extLst>
          </p:cNvPr>
          <p:cNvSpPr/>
          <p:nvPr/>
        </p:nvSpPr>
        <p:spPr>
          <a:xfrm rot="12508972">
            <a:off x="652110" y="716188"/>
            <a:ext cx="5005754" cy="5005754"/>
          </a:xfrm>
          <a:prstGeom prst="ellipse">
            <a:avLst/>
          </a:prstGeom>
          <a:gradFill>
            <a:gsLst>
              <a:gs pos="31000">
                <a:srgbClr val="FF907A">
                  <a:alpha val="0"/>
                </a:srgbClr>
              </a:gs>
              <a:gs pos="85000">
                <a:srgbClr val="FFBCAF">
                  <a:alpha val="22745"/>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822960" y="2029968"/>
            <a:ext cx="4398264" cy="2825496"/>
          </a:xfrm>
        </p:spPr>
        <p:txBody>
          <a:bodyPr anchor="ctr">
            <a:normAutofit/>
          </a:bodyPr>
          <a:lstStyle>
            <a:lvl1pPr algn="ctr">
              <a:lnSpc>
                <a:spcPct val="110000"/>
              </a:lnSpc>
              <a:defRPr sz="4000" cap="all" spc="700" baseline="0">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004304" y="584688"/>
            <a:ext cx="4517136" cy="5688623"/>
          </a:xfrm>
        </p:spPr>
        <p:txBody>
          <a:bodyPr vert="horz" lIns="91440" tIns="45720" rIns="91440" bIns="45720" rtlCol="0" anchor="ctr">
            <a:normAutofit/>
          </a:bodyPr>
          <a:lstStyle>
            <a:lvl1pPr marL="342900" indent="-342900">
              <a:buFont typeface="+mj-lt"/>
              <a:buAutoNum type="arabicPeriod"/>
              <a:defRPr lang="en-US" sz="1800"/>
            </a:lvl1pPr>
            <a:lvl2pPr marL="571500" indent="-342900">
              <a:buFont typeface="+mj-lt"/>
              <a:buAutoNum type="arabicPeriod"/>
              <a:defRPr sz="1600"/>
            </a:lvl2pPr>
            <a:lvl3pPr marL="800100" indent="-342900">
              <a:buFont typeface="+mj-lt"/>
              <a:buAutoNum type="arabicPeriod"/>
              <a:defRPr sz="1400"/>
            </a:lvl3pPr>
            <a:lvl4pPr>
              <a:buFont typeface="+mj-lt"/>
              <a:buAutoNum type="arabicPeriod"/>
              <a:defRPr sz="1400"/>
            </a:lvl4pPr>
            <a:lvl5pP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1"/>
                </a:solidFill>
              </a:defRPr>
            </a:lvl1pPr>
          </a:lstStyle>
          <a:p>
            <a:fld id="{802FDF1D-424D-4F55-8CAE-9342A40AFD81}" type="datetime2">
              <a:rPr lang="en-US" smtClean="0"/>
              <a:t>Thursday, October 2, 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4367984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E51A20-2748-7167-D322-21FEFCFAA88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B6C2A-5CA9-E68C-069E-E0E25559DCC0}"/>
              </a:ext>
            </a:extLst>
          </p:cNvPr>
          <p:cNvSpPr/>
          <p:nvPr/>
        </p:nvSpPr>
        <p:spPr>
          <a:xfrm flipH="1">
            <a:off x="-1" y="6408743"/>
            <a:ext cx="12191998" cy="449257"/>
          </a:xfrm>
          <a:prstGeom prst="rect">
            <a:avLst/>
          </a:prstGeom>
          <a:gradFill>
            <a:gsLst>
              <a:gs pos="34000">
                <a:srgbClr val="FE4A00">
                  <a:alpha val="72941"/>
                </a:srgbClr>
              </a:gs>
              <a:gs pos="100000">
                <a:srgbClr val="DA002F">
                  <a:alpha val="88627"/>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80550C-DE5E-1065-0630-D03C188FDDD1}"/>
              </a:ext>
            </a:extLst>
          </p:cNvPr>
          <p:cNvSpPr/>
          <p:nvPr/>
        </p:nvSpPr>
        <p:spPr>
          <a:xfrm flipH="1">
            <a:off x="-1" y="6408742"/>
            <a:ext cx="6281929" cy="449258"/>
          </a:xfrm>
          <a:prstGeom prst="rect">
            <a:avLst/>
          </a:prstGeom>
          <a:gradFill>
            <a:gsLst>
              <a:gs pos="0">
                <a:srgbClr val="FD5353">
                  <a:alpha val="54902"/>
                </a:srgbClr>
              </a:gs>
              <a:gs pos="99000">
                <a:srgbClr val="972D8F">
                  <a:alpha val="73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86600" y="1014984"/>
            <a:ext cx="4489704" cy="1463040"/>
          </a:xfrm>
        </p:spPr>
        <p:txBody>
          <a:bodyPr anchor="t">
            <a:normAutofit/>
          </a:bodyPr>
          <a:lstStyle>
            <a:lvl1pPr>
              <a:defRPr sz="4000" cap="all" spc="700" baseline="0"/>
            </a:lvl1pPr>
          </a:lstStyle>
          <a:p>
            <a:r>
              <a:rPr lang="en-US" dirty="0"/>
              <a:t>Click to edit Master title style</a:t>
            </a:r>
          </a:p>
        </p:txBody>
      </p:sp>
      <p:sp>
        <p:nvSpPr>
          <p:cNvPr id="14" name="Picture Placeholder 13">
            <a:extLst>
              <a:ext uri="{FF2B5EF4-FFF2-40B4-BE49-F238E27FC236}">
                <a16:creationId xmlns:a16="http://schemas.microsoft.com/office/drawing/2014/main" id="{446617FE-5546-1330-38DE-729B1DB01C4F}"/>
              </a:ext>
            </a:extLst>
          </p:cNvPr>
          <p:cNvSpPr>
            <a:spLocks noGrp="1"/>
          </p:cNvSpPr>
          <p:nvPr>
            <p:ph type="pic" sz="quarter" idx="18" hasCustomPrompt="1"/>
          </p:nvPr>
        </p:nvSpPr>
        <p:spPr>
          <a:xfrm>
            <a:off x="0" y="-1"/>
            <a:ext cx="6281928" cy="6411311"/>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086600" y="2633472"/>
            <a:ext cx="4498848" cy="2980944"/>
          </a:xfrm>
        </p:spPr>
        <p:txBody>
          <a:bodyPr anchor="b">
            <a:normAutofit/>
          </a:bodyPr>
          <a:lstStyle>
            <a:lvl1pPr marL="342900" indent="-342900">
              <a:buFont typeface="+mj-lt"/>
              <a:buAutoNum type="arabicPeriod"/>
              <a:defRPr sz="1800"/>
            </a:lvl1pPr>
            <a:lvl2pPr marL="571500" indent="-342900">
              <a:buFont typeface="+mj-lt"/>
              <a:buAutoNum type="arabicPeriod"/>
              <a:defRPr sz="1600"/>
            </a:lvl2pPr>
            <a:lvl3pPr marL="685800" indent="-228600">
              <a:buFont typeface="+mj-lt"/>
              <a:buAutoNum type="arabicPeriod"/>
              <a:defRPr sz="1400"/>
            </a:lvl3pPr>
            <a:lvl4pPr marL="914400" indent="-228600">
              <a:buFont typeface="+mj-lt"/>
              <a:buAutoNum type="arabicPeriod"/>
              <a:defRPr sz="1400"/>
            </a:lvl4pPr>
            <a:lvl5pPr marL="1143000" indent="-228600">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A9C33D4E-E2BE-E898-8127-4DC0FEE7EF69}"/>
              </a:ext>
            </a:extLst>
          </p:cNvPr>
          <p:cNvSpPr>
            <a:spLocks noGrp="1"/>
          </p:cNvSpPr>
          <p:nvPr>
            <p:ph type="ftr" sz="quarter" idx="16"/>
          </p:nvPr>
        </p:nvSpPr>
        <p:spPr>
          <a:xfrm>
            <a:off x="137160" y="6455664"/>
            <a:ext cx="3557016" cy="365760"/>
          </a:xfrm>
        </p:spPr>
        <p:txBody>
          <a:bodyPr/>
          <a:lstStyle>
            <a:lvl1pPr>
              <a:defRPr>
                <a:solidFill>
                  <a:schemeClr val="bg1"/>
                </a:solidFill>
              </a:defRPr>
            </a:lvl1pPr>
          </a:lstStyle>
          <a:p>
            <a:r>
              <a:rPr lang="en-US"/>
              <a:t>Sample Footer Text</a:t>
            </a:r>
          </a:p>
        </p:txBody>
      </p:sp>
      <p:sp>
        <p:nvSpPr>
          <p:cNvPr id="10" name="Date Placeholder 9">
            <a:extLst>
              <a:ext uri="{FF2B5EF4-FFF2-40B4-BE49-F238E27FC236}">
                <a16:creationId xmlns:a16="http://schemas.microsoft.com/office/drawing/2014/main" id="{9153B13C-4F7F-491E-137A-C175D2F34347}"/>
              </a:ext>
            </a:extLst>
          </p:cNvPr>
          <p:cNvSpPr>
            <a:spLocks noGrp="1"/>
          </p:cNvSpPr>
          <p:nvPr>
            <p:ph type="dt" sz="half" idx="15"/>
          </p:nvPr>
        </p:nvSpPr>
        <p:spPr/>
        <p:txBody>
          <a:bodyPr/>
          <a:lstStyle/>
          <a:p>
            <a:fld id="{A7019B1F-F9E0-40A8-8123-21681C0812EB}" type="datetime2">
              <a:rPr lang="en-US" smtClean="0"/>
              <a:t>Thursday, October 2, 2025</a:t>
            </a:fld>
            <a:endParaRPr lang="en-US"/>
          </a:p>
        </p:txBody>
      </p:sp>
      <p:sp>
        <p:nvSpPr>
          <p:cNvPr id="12" name="Slide Number Placeholder 11">
            <a:extLst>
              <a:ext uri="{FF2B5EF4-FFF2-40B4-BE49-F238E27FC236}">
                <a16:creationId xmlns:a16="http://schemas.microsoft.com/office/drawing/2014/main" id="{465A4B81-1CBB-716F-B325-C1ECB6BA2529}"/>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812317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FF914-ECFF-A4E1-AD86-108676B324D3}"/>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8606AF-234E-F01C-E350-3E326E5ABE30}"/>
              </a:ext>
            </a:extLst>
          </p:cNvPr>
          <p:cNvSpPr/>
          <p:nvPr/>
        </p:nvSpPr>
        <p:spPr>
          <a:xfrm>
            <a:off x="-11209" y="0"/>
            <a:ext cx="12203208" cy="1698952"/>
          </a:xfrm>
          <a:prstGeom prst="rect">
            <a:avLst/>
          </a:prstGeom>
          <a:gradFill>
            <a:gsLst>
              <a:gs pos="0">
                <a:srgbClr val="DA002F"/>
              </a:gs>
              <a:gs pos="100000">
                <a:srgbClr val="FF8463"/>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E6AE3A-A1C7-E9CA-615A-87942C8FD35D}"/>
              </a:ext>
            </a:extLst>
          </p:cNvPr>
          <p:cNvSpPr/>
          <p:nvPr/>
        </p:nvSpPr>
        <p:spPr>
          <a:xfrm>
            <a:off x="-11210" y="4199"/>
            <a:ext cx="8126510" cy="1694753"/>
          </a:xfrm>
          <a:prstGeom prst="rect">
            <a:avLst/>
          </a:prstGeom>
          <a:gradFill>
            <a:gsLst>
              <a:gs pos="37000">
                <a:srgbClr val="FF6C4F">
                  <a:alpha val="41961"/>
                </a:srgbClr>
              </a:gs>
              <a:gs pos="99000">
                <a:srgbClr val="DA002F">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082EBC-AF50-5C78-B731-0C4380660AF5}"/>
              </a:ext>
            </a:extLst>
          </p:cNvPr>
          <p:cNvSpPr/>
          <p:nvPr/>
        </p:nvSpPr>
        <p:spPr>
          <a:xfrm>
            <a:off x="5466" y="-6046"/>
            <a:ext cx="12197741" cy="1694753"/>
          </a:xfrm>
          <a:prstGeom prst="rect">
            <a:avLst/>
          </a:prstGeom>
          <a:gradFill>
            <a:gsLst>
              <a:gs pos="32000">
                <a:srgbClr val="D861D4">
                  <a:alpha val="0"/>
                </a:srgbClr>
              </a:gs>
              <a:gs pos="100000">
                <a:srgbClr val="93258E">
                  <a:alpha val="65882"/>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347472"/>
            <a:ext cx="9875520" cy="1033272"/>
          </a:xfrm>
        </p:spPr>
        <p:txBody>
          <a:bodyPr anchor="ct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33272" y="2203703"/>
            <a:ext cx="9875520" cy="4067623"/>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37160" y="6455664"/>
            <a:ext cx="3557016" cy="365760"/>
          </a:xfrm>
        </p:spPr>
        <p:txBody>
          <a:bodyPr/>
          <a:lstStyle>
            <a:lvl1pPr>
              <a:defRPr>
                <a:solidFill>
                  <a:schemeClr val="tx1"/>
                </a:solidFill>
              </a:defRPr>
            </a:lvl1p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9326AF6F-B60F-4C18-B9AB-ED82420774C4}"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438494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2103120"/>
            <a:ext cx="4325112" cy="2454796"/>
          </a:xfrm>
        </p:spPr>
        <p:txBody>
          <a:bodyPr anchor="t">
            <a:normAutofit/>
          </a:bodyPr>
          <a:lstStyle>
            <a:lvl1pPr>
              <a:defRPr sz="44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103120"/>
            <a:ext cx="4325112" cy="2459736"/>
          </a:xfrm>
        </p:spPr>
        <p:txBody>
          <a:bodyPr vert="horz" lIns="91440" tIns="45720" rIns="91440" bIns="45720" rtlCol="0">
            <a:normAutofit/>
          </a:bodyPr>
          <a:lstStyle>
            <a:lvl1pPr marL="0" indent="0">
              <a:buNone/>
              <a:defRPr lang="en-US" sz="2000" dirty="0"/>
            </a:lvl1pPr>
            <a:lvl2pPr marL="228600" indent="0">
              <a:buNone/>
              <a:defRPr lang="en-US" sz="1800" dirty="0"/>
            </a:lvl2pPr>
            <a:lvl3pPr marL="457200" indent="0">
              <a:buNone/>
              <a:defRPr lang="en-US" sz="16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CF6005E-1485-423F-B5D4-36E24475CFEE}"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68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600200"/>
            <a:ext cx="3813048" cy="2999232"/>
          </a:xfrm>
        </p:spPr>
        <p:txBody>
          <a:bodyPr anchor="t">
            <a:normAutofit/>
          </a:bodyPr>
          <a:lstStyle>
            <a:lvl1pPr>
              <a:defRPr sz="32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711371" y="1600200"/>
            <a:ext cx="4892656" cy="3657600"/>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404E31E-DF49-445C-800F-5FFC1FA8170B}"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30709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600200"/>
            <a:ext cx="3611880" cy="2999232"/>
          </a:xfrm>
        </p:spPr>
        <p:txBody>
          <a:bodyPr anchor="t">
            <a:normAutofit/>
          </a:bodyPr>
          <a:lstStyle>
            <a:lvl1pPr>
              <a:defRPr sz="32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065776" y="1600200"/>
            <a:ext cx="6135624" cy="42976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3541D06-5B5C-452D-81B5-D55337162AD4}"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68290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3547872" cy="4965192"/>
          </a:xfrm>
        </p:spPr>
        <p:txBody>
          <a:bodyPr anchor="t">
            <a:normAutofit/>
          </a:bodyPr>
          <a:lstStyle>
            <a:lvl1pPr>
              <a:defRPr sz="32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065776" y="704088"/>
            <a:ext cx="6394704" cy="52120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08F4B41-77D5-4516-9B41-E9168C96B23B}"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4675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2916936" cy="2916936"/>
          </a:xfrm>
        </p:spPr>
        <p:txBody>
          <a:bodyPr anchor="t">
            <a:normAutofit/>
          </a:bodyPr>
          <a:lstStyle>
            <a:lvl1pPr>
              <a:defRPr sz="3200">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588626" y="704088"/>
            <a:ext cx="7132320" cy="55778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bg1"/>
                </a:solidFill>
              </a:defRPr>
            </a:lvl1pPr>
          </a:lstStyle>
          <a:p>
            <a:fld id="{1D37B679-27F6-4DEC-AE7E-AE12D4B5C168}"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17166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68DFF7-84C4-DA92-2628-88F515669E31}"/>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358C6A-FFB7-7F91-94AA-423822AA8C38}"/>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7B507E-31E7-16F8-CF5C-A1250BA873D8}"/>
              </a:ext>
            </a:extLst>
          </p:cNvPr>
          <p:cNvSpPr/>
          <p:nvPr/>
        </p:nvSpPr>
        <p:spPr>
          <a:xfrm flipH="1">
            <a:off x="8022440" y="6406116"/>
            <a:ext cx="4169557"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475488"/>
            <a:ext cx="6400800" cy="1197864"/>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856232"/>
            <a:ext cx="6400800" cy="40050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33F47ADC-E381-68F6-8F09-4B69A1B92548}"/>
              </a:ext>
            </a:extLst>
          </p:cNvPr>
          <p:cNvSpPr>
            <a:spLocks noGrp="1"/>
          </p:cNvSpPr>
          <p:nvPr>
            <p:ph type="pic" sz="quarter" idx="15" hasCustomPrompt="1"/>
          </p:nvPr>
        </p:nvSpPr>
        <p:spPr>
          <a:xfrm>
            <a:off x="8022440" y="603504"/>
            <a:ext cx="3553863" cy="5202936"/>
          </a:xfrm>
          <a:blipFill>
            <a:blip r:embed="rId2">
              <a:alphaModFix amt="70000"/>
            </a:blip>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A318DFB-5F24-4AAB-A84B-D248D5DAC033}" type="datetime2">
              <a:rPr lang="en-US" smtClean="0"/>
              <a:t>Thursday, October 2,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998627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347472"/>
            <a:ext cx="9985248" cy="960120"/>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33272" y="1563624"/>
            <a:ext cx="9985248"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274BCA4-07E8-484C-A268-7A7F4DBB4C79}"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13466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71C36B-E56C-A499-1D3F-AC8DC09B0AE3}"/>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C72D07-FB95-F16C-6535-C8AEB3ACAFA0}"/>
              </a:ext>
            </a:extLst>
          </p:cNvPr>
          <p:cNvSpPr/>
          <p:nvPr/>
        </p:nvSpPr>
        <p:spPr>
          <a:xfrm rot="10800000" flipH="1">
            <a:off x="0" y="6408316"/>
            <a:ext cx="12192000" cy="449684"/>
          </a:xfrm>
          <a:prstGeom prst="rect">
            <a:avLst/>
          </a:prstGeom>
          <a:gradFill>
            <a:gsLst>
              <a:gs pos="14000">
                <a:srgbClr val="FE4A00">
                  <a:alpha val="27843"/>
                </a:srgbClr>
              </a:gs>
              <a:gs pos="100000">
                <a:srgbClr val="DA002F">
                  <a:alpha val="84706"/>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AA119A-27E9-C86D-0929-AC7B5A35BD16}"/>
              </a:ext>
            </a:extLst>
          </p:cNvPr>
          <p:cNvSpPr/>
          <p:nvPr/>
        </p:nvSpPr>
        <p:spPr>
          <a:xfrm flipH="1">
            <a:off x="3807553" y="6408316"/>
            <a:ext cx="8384444" cy="449684"/>
          </a:xfrm>
          <a:prstGeom prst="rect">
            <a:avLst/>
          </a:prstGeom>
          <a:gradFill>
            <a:gsLst>
              <a:gs pos="9000">
                <a:srgbClr val="D861D4">
                  <a:alpha val="67843"/>
                </a:srgbClr>
              </a:gs>
              <a:gs pos="99000">
                <a:srgbClr val="92248E"/>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18304" y="310896"/>
            <a:ext cx="6858000" cy="923544"/>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11" name="Picture Placeholder 10">
            <a:extLst>
              <a:ext uri="{FF2B5EF4-FFF2-40B4-BE49-F238E27FC236}">
                <a16:creationId xmlns:a16="http://schemas.microsoft.com/office/drawing/2014/main" id="{B6DF379E-0D41-B503-1F7F-4E6B2B90CC41}"/>
              </a:ext>
            </a:extLst>
          </p:cNvPr>
          <p:cNvSpPr>
            <a:spLocks noGrp="1"/>
          </p:cNvSpPr>
          <p:nvPr>
            <p:ph type="pic" sz="quarter" idx="15" hasCustomPrompt="1"/>
          </p:nvPr>
        </p:nvSpPr>
        <p:spPr>
          <a:xfrm>
            <a:off x="603503" y="603504"/>
            <a:ext cx="3192563" cy="520293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18304" y="1380744"/>
            <a:ext cx="6858000" cy="4608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bg1"/>
                </a:solidFill>
                <a:effectLst/>
              </a:defRPr>
            </a:lvl1pPr>
          </a:lstStyle>
          <a:p>
            <a:fld id="{71286253-1B6C-4476-BA10-7DFF05BDD8C1}" type="datetime2">
              <a:rPr lang="en-US" smtClean="0"/>
              <a:t>Thursday, October 2,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6114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541EC5E-2E3A-29A5-7F01-3D098A93FA76}"/>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CDB1A6A-A82E-C28C-BC71-E59067A1D47F}"/>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B683A0-4783-F398-8347-7EAF3DEE633C}"/>
              </a:ext>
            </a:extLst>
          </p:cNvPr>
          <p:cNvSpPr/>
          <p:nvPr/>
        </p:nvSpPr>
        <p:spPr>
          <a:xfrm flipH="1">
            <a:off x="8491125" y="6406116"/>
            <a:ext cx="3700874"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C26721B-6321-48CC-A06F-4DC67D115E8F}" type="datetime2">
              <a:rPr lang="en-US" smtClean="0"/>
              <a:t>Thursday, October 2,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683805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0FDF4-E04E-45E3-73D7-9BD1BD2BCA87}"/>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panose="020B0504020202020204" pitchFamily="34" charset="0"/>
            </a:endParaRPr>
          </a:p>
        </p:txBody>
      </p:sp>
      <p:sp>
        <p:nvSpPr>
          <p:cNvPr id="7" name="Rectangle 6">
            <a:extLst>
              <a:ext uri="{FF2B5EF4-FFF2-40B4-BE49-F238E27FC236}">
                <a16:creationId xmlns:a16="http://schemas.microsoft.com/office/drawing/2014/main" id="{29DCA41D-9DCB-DD45-31CF-2ACE1D2C681B}"/>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1F0C67-B5B9-BA90-0D30-7132F7490891}"/>
              </a:ext>
            </a:extLst>
          </p:cNvPr>
          <p:cNvSpPr/>
          <p:nvPr/>
        </p:nvSpPr>
        <p:spPr>
          <a:xfrm flipH="1">
            <a:off x="5247320" y="6400799"/>
            <a:ext cx="6944677"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3912" y="475488"/>
            <a:ext cx="5440680" cy="1197864"/>
          </a:xfrm>
        </p:spPr>
        <p:txBody>
          <a:bodyPr anchor="b"/>
          <a:lstStyle/>
          <a:p>
            <a:r>
              <a:rPr lang="en-US" dirty="0"/>
              <a:t>Click to edit Master title style</a:t>
            </a:r>
          </a:p>
        </p:txBody>
      </p:sp>
      <p:sp>
        <p:nvSpPr>
          <p:cNvPr id="16" name="Footer Placeholder 15">
            <a:extLst>
              <a:ext uri="{FF2B5EF4-FFF2-40B4-BE49-F238E27FC236}">
                <a16:creationId xmlns:a16="http://schemas.microsoft.com/office/drawing/2014/main" id="{4567FAE1-288E-FD4A-3F64-DC3B7101D933}"/>
              </a:ext>
            </a:extLst>
          </p:cNvPr>
          <p:cNvSpPr>
            <a:spLocks noGrp="1"/>
          </p:cNvSpPr>
          <p:nvPr>
            <p:ph type="ftr" sz="quarter" idx="17"/>
          </p:nvPr>
        </p:nvSpPr>
        <p:spPr/>
        <p:txBody>
          <a:bodyPr/>
          <a:lstStyle/>
          <a:p>
            <a:r>
              <a:rPr lang="en-US"/>
              <a:t>Sample Footer Text</a:t>
            </a:r>
          </a:p>
        </p:txBody>
      </p:sp>
      <p:sp>
        <p:nvSpPr>
          <p:cNvPr id="11" name="Picture Placeholder 10">
            <a:extLst>
              <a:ext uri="{FF2B5EF4-FFF2-40B4-BE49-F238E27FC236}">
                <a16:creationId xmlns:a16="http://schemas.microsoft.com/office/drawing/2014/main" id="{C7A5FBC8-9F7C-5DDE-5C2A-6D231CC88D55}"/>
              </a:ext>
            </a:extLst>
          </p:cNvPr>
          <p:cNvSpPr>
            <a:spLocks noGrp="1"/>
          </p:cNvSpPr>
          <p:nvPr>
            <p:ph type="pic" sz="quarter" idx="15" hasCustomPrompt="1"/>
          </p:nvPr>
        </p:nvSpPr>
        <p:spPr>
          <a:xfrm>
            <a:off x="603504" y="603504"/>
            <a:ext cx="4643816" cy="520293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153912" y="1856232"/>
            <a:ext cx="5440680" cy="40050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14">
            <a:extLst>
              <a:ext uri="{FF2B5EF4-FFF2-40B4-BE49-F238E27FC236}">
                <a16:creationId xmlns:a16="http://schemas.microsoft.com/office/drawing/2014/main" id="{35913992-B8EA-FD20-FD4D-5B72B7A440D1}"/>
              </a:ext>
            </a:extLst>
          </p:cNvPr>
          <p:cNvSpPr>
            <a:spLocks noGrp="1"/>
          </p:cNvSpPr>
          <p:nvPr>
            <p:ph type="dt" sz="half" idx="16"/>
          </p:nvPr>
        </p:nvSpPr>
        <p:spPr/>
        <p:txBody>
          <a:bodyPr/>
          <a:lstStyle/>
          <a:p>
            <a:fld id="{CD5DF956-88B4-4B11-B70D-3316C48FAF0D}" type="datetime2">
              <a:rPr lang="en-US" smtClean="0"/>
              <a:t>Thursday, October 2, 2025</a:t>
            </a:fld>
            <a:endParaRPr lang="en-US"/>
          </a:p>
        </p:txBody>
      </p:sp>
      <p:sp>
        <p:nvSpPr>
          <p:cNvPr id="17" name="Slide Number Placeholder 16">
            <a:extLst>
              <a:ext uri="{FF2B5EF4-FFF2-40B4-BE49-F238E27FC236}">
                <a16:creationId xmlns:a16="http://schemas.microsoft.com/office/drawing/2014/main" id="{D5201357-21DD-EA1C-08A2-FA2DAB225074}"/>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281445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205052-C3B6-6D2C-A5A8-3EFDF993E71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1E3123-7D9E-2A08-F196-CDF340945D9D}"/>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F22AD7-5E04-F73B-69E6-5FA92F998C90}"/>
              </a:ext>
            </a:extLst>
          </p:cNvPr>
          <p:cNvSpPr/>
          <p:nvPr/>
        </p:nvSpPr>
        <p:spPr>
          <a:xfrm flipH="1">
            <a:off x="7284615" y="6400799"/>
            <a:ext cx="4907382"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4736" y="475488"/>
            <a:ext cx="3401568" cy="1197864"/>
          </a:xfrm>
        </p:spPr>
        <p:txBody>
          <a:bodyPr anchor="b"/>
          <a:lstStyle/>
          <a:p>
            <a:r>
              <a:rPr lang="en-US" dirty="0"/>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603504" y="603504"/>
            <a:ext cx="6681111" cy="520293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74736" y="1856232"/>
            <a:ext cx="3401568" cy="4041648"/>
          </a:xfrm>
        </p:spPr>
        <p:txBody>
          <a:bodyPr vert="horz" lIns="91440" tIns="45720" rIns="91440" bIns="45720" rtlCol="0">
            <a:normAutofit/>
          </a:bodyPr>
          <a:lstStyle>
            <a:lvl1pPr>
              <a:defRPr lang="en-US" dirty="0">
                <a:latin typeface="Arial Nova" panose="020B0504020202020204" pitchFamily="34" charset="0"/>
              </a:defRPr>
            </a:lvl1pPr>
            <a:lvl2pPr>
              <a:defRPr lang="en-US" dirty="0">
                <a:latin typeface="Arial Nova" panose="020B0504020202020204" pitchFamily="34" charset="0"/>
              </a:defRPr>
            </a:lvl2pPr>
            <a:lvl3pPr>
              <a:defRPr lang="en-US" dirty="0">
                <a:latin typeface="Arial Nova" panose="020B0504020202020204" pitchFamily="34" charset="0"/>
              </a:defRPr>
            </a:lvl3pPr>
            <a:lvl4pPr>
              <a:defRPr lang="en-US" dirty="0">
                <a:latin typeface="Arial Nova" panose="020B0504020202020204" pitchFamily="34" charset="0"/>
              </a:defRPr>
            </a:lvl4pPr>
            <a:lvl5pPr>
              <a:defRPr lang="en-US" dirty="0">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9AB004D8-8BA8-480E-9129-E735C18CC49D}" type="datetime2">
              <a:rPr lang="en-US" smtClean="0"/>
              <a:t>Thursday, October 2, 2025</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529392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F18C7C-1969-9C01-D038-301F240DE5F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92EA85-E779-E444-F045-AF74D3205F21}"/>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B930F6-9FDA-0841-96E2-360254453D93}"/>
              </a:ext>
            </a:extLst>
          </p:cNvPr>
          <p:cNvSpPr/>
          <p:nvPr/>
        </p:nvSpPr>
        <p:spPr>
          <a:xfrm flipH="1">
            <a:off x="7562434" y="6406116"/>
            <a:ext cx="4629564"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7"/>
            <a:ext cx="2907792" cy="2377440"/>
          </a:xfrm>
        </p:spPr>
        <p:txBody>
          <a:bodyPr anchor="t"/>
          <a:lstStyle/>
          <a:p>
            <a:r>
              <a:rPr lang="en-US" dirty="0"/>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2843784" cy="511149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7562436" y="0"/>
            <a:ext cx="4629564" cy="6409944"/>
          </a:xfrm>
          <a:blipFill>
            <a:blip r:embed="rId2">
              <a:alphaModFix amt="70000"/>
            </a:blip>
            <a:stretch>
              <a:fillRect/>
            </a:stretch>
          </a:blipFill>
        </p:spPr>
        <p:txBody>
          <a:bodyPr/>
          <a:lstStyle>
            <a:lvl1pPr marL="0" indent="0">
              <a:buNone/>
              <a:defRPr/>
            </a:lvl1pPr>
          </a:lstStyle>
          <a:p>
            <a:r>
              <a:rPr lang="en-US" dirty="0"/>
              <a:t>.</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D4A58DCA-69A1-40C7-8F11-9BD47CD4C934}" type="datetime2">
              <a:rPr lang="en-US" smtClean="0"/>
              <a:t>Thursday, October 2, 2025</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75877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F18C7C-1969-9C01-D038-301F240DE5F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92EA85-E779-E444-F045-AF74D3205F21}"/>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B930F6-9FDA-0841-96E2-360254453D93}"/>
              </a:ext>
            </a:extLst>
          </p:cNvPr>
          <p:cNvSpPr/>
          <p:nvPr/>
        </p:nvSpPr>
        <p:spPr>
          <a:xfrm flipH="1">
            <a:off x="8305800" y="6406116"/>
            <a:ext cx="3886200"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8"/>
            <a:ext cx="2907792" cy="2377440"/>
          </a:xfrm>
        </p:spPr>
        <p:txBody>
          <a:bodyPr anchor="t"/>
          <a:lstStyle/>
          <a:p>
            <a:r>
              <a:rPr lang="en-US" dirty="0"/>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3776472" cy="534770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8305800" y="0"/>
            <a:ext cx="3886200" cy="6406116"/>
          </a:xfrm>
          <a:blipFill>
            <a:blip r:embed="rId2">
              <a:alphaModFix amt="70000"/>
            </a:blip>
            <a:stretch>
              <a:fillRect/>
            </a:stretch>
          </a:blipFill>
        </p:spPr>
        <p:txBody>
          <a:bodyPr/>
          <a:lstStyle>
            <a:lvl1pPr marL="0" indent="0">
              <a:buNone/>
              <a:defRPr/>
            </a:lvl1pPr>
          </a:lstStyle>
          <a:p>
            <a:r>
              <a:rPr lang="en-US" dirty="0"/>
              <a:t>.</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33DFD5A6-3F5B-4C93-83C0-9BE650DA7164}" type="datetime2">
              <a:rPr lang="en-US" smtClean="0"/>
              <a:t>Thursday, October 2, 2025</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538752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270C72-937F-4EEB-59FB-6FC29DF45701}"/>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BABC61-0C94-EB2C-729D-13A2A74C04A2}"/>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F3E17B-3D55-4567-37F8-1842ADBFD144}"/>
              </a:ext>
            </a:extLst>
          </p:cNvPr>
          <p:cNvSpPr/>
          <p:nvPr/>
        </p:nvSpPr>
        <p:spPr>
          <a:xfrm flipH="1">
            <a:off x="5029200" y="6406116"/>
            <a:ext cx="716279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923544"/>
            <a:ext cx="3840480" cy="2505456"/>
          </a:xfrm>
        </p:spPr>
        <p:txBody>
          <a:bodyPr anchor="b"/>
          <a:lstStyle>
            <a:lvl1pPr algn="r">
              <a:defRPr/>
            </a:lvl1pPr>
          </a:lstStyle>
          <a:p>
            <a:r>
              <a:rPr lang="en-US" dirty="0"/>
              <a:t>Click to edit Master title style</a:t>
            </a:r>
          </a:p>
        </p:txBody>
      </p:sp>
      <p:sp>
        <p:nvSpPr>
          <p:cNvPr id="9" name="Footer Placeholder 8">
            <a:extLst>
              <a:ext uri="{FF2B5EF4-FFF2-40B4-BE49-F238E27FC236}">
                <a16:creationId xmlns:a16="http://schemas.microsoft.com/office/drawing/2014/main" id="{E44DBEB0-C6B6-5CB8-ABF9-1B2039BB0E59}"/>
              </a:ext>
            </a:extLst>
          </p:cNvPr>
          <p:cNvSpPr>
            <a:spLocks noGrp="1"/>
          </p:cNvSpPr>
          <p:nvPr>
            <p:ph type="ftr" sz="quarter" idx="16"/>
          </p:nvPr>
        </p:nvSpPr>
        <p:spPr/>
        <p:txBody>
          <a:bodyPr/>
          <a:lstStyle/>
          <a:p>
            <a:r>
              <a:rPr lang="en-US"/>
              <a:t>Sample Footer Text</a:t>
            </a:r>
          </a:p>
        </p:txBody>
      </p:sp>
      <p:sp>
        <p:nvSpPr>
          <p:cNvPr id="12" name="Picture Placeholder 11">
            <a:extLst>
              <a:ext uri="{FF2B5EF4-FFF2-40B4-BE49-F238E27FC236}">
                <a16:creationId xmlns:a16="http://schemas.microsoft.com/office/drawing/2014/main" id="{4FFF810E-C78F-40FB-2AAF-2EF21D0EC3A2}"/>
              </a:ext>
            </a:extLst>
          </p:cNvPr>
          <p:cNvSpPr>
            <a:spLocks noGrp="1"/>
          </p:cNvSpPr>
          <p:nvPr>
            <p:ph type="pic" sz="quarter" idx="18" hasCustomPrompt="1"/>
          </p:nvPr>
        </p:nvSpPr>
        <p:spPr>
          <a:xfrm>
            <a:off x="5065776" y="0"/>
            <a:ext cx="6135624" cy="3291840"/>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029200" y="3511295"/>
            <a:ext cx="6172200" cy="260628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7A2D71-C1A3-7AD4-8B7D-05B964D2B9E6}"/>
              </a:ext>
            </a:extLst>
          </p:cNvPr>
          <p:cNvSpPr>
            <a:spLocks noGrp="1"/>
          </p:cNvSpPr>
          <p:nvPr>
            <p:ph type="dt" sz="half" idx="15"/>
          </p:nvPr>
        </p:nvSpPr>
        <p:spPr/>
        <p:txBody>
          <a:bodyPr/>
          <a:lstStyle/>
          <a:p>
            <a:fld id="{CDFE0BFE-5A09-4B35-B85E-8253DEA6CAA6}" type="datetime2">
              <a:rPr lang="en-US" smtClean="0"/>
              <a:t>Thursday, October 2, 2025</a:t>
            </a:fld>
            <a:endParaRPr lang="en-US"/>
          </a:p>
        </p:txBody>
      </p:sp>
      <p:sp>
        <p:nvSpPr>
          <p:cNvPr id="10" name="Slide Number Placeholder 9">
            <a:extLst>
              <a:ext uri="{FF2B5EF4-FFF2-40B4-BE49-F238E27FC236}">
                <a16:creationId xmlns:a16="http://schemas.microsoft.com/office/drawing/2014/main" id="{0776449E-1F63-DCB9-E493-5C6901BE3C26}"/>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426458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717-EA73-3C76-64BF-8AA29BC563AE}"/>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460BC6-378A-8F4F-1D44-FA6677F92D4E}"/>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AC97FE-4F82-FCF7-08CC-137F322BADB5}"/>
              </a:ext>
            </a:extLst>
          </p:cNvPr>
          <p:cNvSpPr/>
          <p:nvPr/>
        </p:nvSpPr>
        <p:spPr>
          <a:xfrm flipH="1">
            <a:off x="5029200" y="6406116"/>
            <a:ext cx="716279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24128" y="932688"/>
            <a:ext cx="3392424" cy="3182112"/>
          </a:xfrm>
        </p:spPr>
        <p:txBody>
          <a:bodyPr anchor="b"/>
          <a:lstStyle>
            <a:lvl1pPr algn="r">
              <a:defRPr/>
            </a:lvl1pPr>
          </a:lstStyle>
          <a:p>
            <a:r>
              <a:rPr lang="en-US" dirty="0"/>
              <a:t>Click to edit Master title style</a:t>
            </a:r>
          </a:p>
        </p:txBody>
      </p:sp>
      <p:sp>
        <p:nvSpPr>
          <p:cNvPr id="9" name="Footer Placeholder 8">
            <a:extLst>
              <a:ext uri="{FF2B5EF4-FFF2-40B4-BE49-F238E27FC236}">
                <a16:creationId xmlns:a16="http://schemas.microsoft.com/office/drawing/2014/main" id="{E44DBEB0-C6B6-5CB8-ABF9-1B2039BB0E59}"/>
              </a:ext>
            </a:extLst>
          </p:cNvPr>
          <p:cNvSpPr>
            <a:spLocks noGrp="1"/>
          </p:cNvSpPr>
          <p:nvPr>
            <p:ph type="ftr" sz="quarter" idx="16"/>
          </p:nvPr>
        </p:nvSpPr>
        <p:spPr/>
        <p:txBody>
          <a:bodyPr/>
          <a:lstStyle/>
          <a:p>
            <a:r>
              <a:rPr lang="en-US"/>
              <a:t>Sample Footer Text</a:t>
            </a:r>
          </a:p>
        </p:txBody>
      </p:sp>
      <p:sp>
        <p:nvSpPr>
          <p:cNvPr id="12" name="Picture Placeholder 11">
            <a:extLst>
              <a:ext uri="{FF2B5EF4-FFF2-40B4-BE49-F238E27FC236}">
                <a16:creationId xmlns:a16="http://schemas.microsoft.com/office/drawing/2014/main" id="{4FFF810E-C78F-40FB-2AAF-2EF21D0EC3A2}"/>
              </a:ext>
            </a:extLst>
          </p:cNvPr>
          <p:cNvSpPr>
            <a:spLocks noGrp="1"/>
          </p:cNvSpPr>
          <p:nvPr>
            <p:ph type="pic" sz="quarter" idx="18" hasCustomPrompt="1"/>
          </p:nvPr>
        </p:nvSpPr>
        <p:spPr>
          <a:xfrm>
            <a:off x="5065776" y="0"/>
            <a:ext cx="6135624" cy="3959352"/>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029200" y="4206240"/>
            <a:ext cx="6172200" cy="164592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7A2D71-C1A3-7AD4-8B7D-05B964D2B9E6}"/>
              </a:ext>
            </a:extLst>
          </p:cNvPr>
          <p:cNvSpPr>
            <a:spLocks noGrp="1"/>
          </p:cNvSpPr>
          <p:nvPr>
            <p:ph type="dt" sz="half" idx="15"/>
          </p:nvPr>
        </p:nvSpPr>
        <p:spPr/>
        <p:txBody>
          <a:bodyPr/>
          <a:lstStyle/>
          <a:p>
            <a:fld id="{E451324D-67C5-4E93-BC3F-7AE321E5F6D8}" type="datetime2">
              <a:rPr lang="en-US" smtClean="0"/>
              <a:t>Thursday, October 2, 2025</a:t>
            </a:fld>
            <a:endParaRPr lang="en-US"/>
          </a:p>
        </p:txBody>
      </p:sp>
      <p:sp>
        <p:nvSpPr>
          <p:cNvPr id="10" name="Slide Number Placeholder 9">
            <a:extLst>
              <a:ext uri="{FF2B5EF4-FFF2-40B4-BE49-F238E27FC236}">
                <a16:creationId xmlns:a16="http://schemas.microsoft.com/office/drawing/2014/main" id="{0776449E-1F63-DCB9-E493-5C6901BE3C26}"/>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692464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E51A20-2748-7167-D322-21FEFCFAA88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B6C2A-5CA9-E68C-069E-E0E25559DCC0}"/>
              </a:ext>
            </a:extLst>
          </p:cNvPr>
          <p:cNvSpPr/>
          <p:nvPr/>
        </p:nvSpPr>
        <p:spPr>
          <a:xfrm flipH="1">
            <a:off x="-1" y="6408741"/>
            <a:ext cx="12191998" cy="449259"/>
          </a:xfrm>
          <a:prstGeom prst="rect">
            <a:avLst/>
          </a:prstGeom>
          <a:gradFill>
            <a:gsLst>
              <a:gs pos="34000">
                <a:srgbClr val="FE4A00">
                  <a:alpha val="72941"/>
                </a:srgbClr>
              </a:gs>
              <a:gs pos="100000">
                <a:srgbClr val="DA002F">
                  <a:alpha val="88627"/>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80550C-DE5E-1065-0630-D03C188FDDD1}"/>
              </a:ext>
            </a:extLst>
          </p:cNvPr>
          <p:cNvSpPr/>
          <p:nvPr/>
        </p:nvSpPr>
        <p:spPr>
          <a:xfrm flipH="1">
            <a:off x="-1" y="6408314"/>
            <a:ext cx="7783998" cy="449686"/>
          </a:xfrm>
          <a:prstGeom prst="rect">
            <a:avLst/>
          </a:prstGeom>
          <a:gradFill>
            <a:gsLst>
              <a:gs pos="0">
                <a:srgbClr val="FD5353">
                  <a:alpha val="54902"/>
                </a:srgbClr>
              </a:gs>
              <a:gs pos="99000">
                <a:srgbClr val="972D8F">
                  <a:alpha val="73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832104"/>
            <a:ext cx="3273552" cy="1947672"/>
          </a:xfrm>
        </p:spPr>
        <p:txBody>
          <a:bodyPr anchor="b"/>
          <a:lstStyle/>
          <a:p>
            <a:r>
              <a:rPr lang="en-US" dirty="0"/>
              <a:t>Click to edit Master title style</a:t>
            </a:r>
          </a:p>
        </p:txBody>
      </p:sp>
      <p:sp>
        <p:nvSpPr>
          <p:cNvPr id="14" name="Picture Placeholder 13">
            <a:extLst>
              <a:ext uri="{FF2B5EF4-FFF2-40B4-BE49-F238E27FC236}">
                <a16:creationId xmlns:a16="http://schemas.microsoft.com/office/drawing/2014/main" id="{446617FE-5546-1330-38DE-729B1DB01C4F}"/>
              </a:ext>
            </a:extLst>
          </p:cNvPr>
          <p:cNvSpPr>
            <a:spLocks noGrp="1"/>
          </p:cNvSpPr>
          <p:nvPr>
            <p:ph type="pic" sz="quarter" idx="18" hasCustomPrompt="1"/>
          </p:nvPr>
        </p:nvSpPr>
        <p:spPr>
          <a:xfrm>
            <a:off x="0" y="-1"/>
            <a:ext cx="7783999" cy="6411311"/>
          </a:xfrm>
          <a:blipFill>
            <a:blip r:embed="rId2">
              <a:alphaModFix amt="70000"/>
            </a:blip>
            <a:stretch>
              <a:fillRect/>
            </a:stretch>
          </a:blipFill>
        </p:spPr>
        <p:txBody>
          <a:bodyPr/>
          <a:lstStyle>
            <a:lvl1pPr marL="0" indent="0">
              <a:buNone/>
              <a:defRPr/>
            </a:lvl1pPr>
          </a:lstStyle>
          <a:p>
            <a:r>
              <a:rPr lang="en-US" dirty="0"/>
              <a:t>.</a:t>
            </a:r>
          </a:p>
        </p:txBody>
      </p:sp>
      <p:sp>
        <p:nvSpPr>
          <p:cNvPr id="11" name="Footer Placeholder 10">
            <a:extLst>
              <a:ext uri="{FF2B5EF4-FFF2-40B4-BE49-F238E27FC236}">
                <a16:creationId xmlns:a16="http://schemas.microsoft.com/office/drawing/2014/main" id="{A9C33D4E-E2BE-E898-8127-4DC0FEE7EF69}"/>
              </a:ext>
            </a:extLst>
          </p:cNvPr>
          <p:cNvSpPr>
            <a:spLocks noGrp="1"/>
          </p:cNvSpPr>
          <p:nvPr>
            <p:ph type="ftr" sz="quarter" idx="16"/>
          </p:nvPr>
        </p:nvSpPr>
        <p:spPr>
          <a:xfrm>
            <a:off x="67056" y="6455664"/>
            <a:ext cx="3557016" cy="365760"/>
          </a:xfrm>
        </p:spPr>
        <p:txBody>
          <a:bodyPr/>
          <a:lstStyle>
            <a:lvl1pPr>
              <a:defRPr>
                <a:solidFill>
                  <a:schemeClr val="bg1"/>
                </a:solidFill>
              </a:defRPr>
            </a:lvl1p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2852928"/>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9153B13C-4F7F-491E-137A-C175D2F34347}"/>
              </a:ext>
            </a:extLst>
          </p:cNvPr>
          <p:cNvSpPr>
            <a:spLocks noGrp="1"/>
          </p:cNvSpPr>
          <p:nvPr>
            <p:ph type="dt" sz="half" idx="15"/>
          </p:nvPr>
        </p:nvSpPr>
        <p:spPr/>
        <p:txBody>
          <a:bodyPr/>
          <a:lstStyle/>
          <a:p>
            <a:fld id="{59639FB1-C416-4550-8B7F-818DCA7584C4}" type="datetime2">
              <a:rPr lang="en-US" smtClean="0"/>
              <a:t>Thursday, October 2, 2025</a:t>
            </a:fld>
            <a:endParaRPr lang="en-US"/>
          </a:p>
        </p:txBody>
      </p:sp>
      <p:sp>
        <p:nvSpPr>
          <p:cNvPr id="12" name="Slide Number Placeholder 11">
            <a:extLst>
              <a:ext uri="{FF2B5EF4-FFF2-40B4-BE49-F238E27FC236}">
                <a16:creationId xmlns:a16="http://schemas.microsoft.com/office/drawing/2014/main" id="{465A4B81-1CBB-716F-B325-C1ECB6BA2529}"/>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58322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471F3A-3E6D-0DF1-74AB-CC9D04CFAEE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BED10C-5619-54D2-5D2D-E5D0A3E26E93}"/>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596777-297F-86C7-883A-2CA5E5F7CD86}"/>
              </a:ext>
            </a:extLst>
          </p:cNvPr>
          <p:cNvSpPr/>
          <p:nvPr/>
        </p:nvSpPr>
        <p:spPr>
          <a:xfrm flipH="1">
            <a:off x="6158536" y="6400799"/>
            <a:ext cx="6033460"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512064"/>
            <a:ext cx="10844784" cy="1170432"/>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BC6A79F2-1363-2482-D116-A2760202AE87}"/>
              </a:ext>
            </a:extLst>
          </p:cNvPr>
          <p:cNvSpPr>
            <a:spLocks noGrp="1"/>
          </p:cNvSpPr>
          <p:nvPr>
            <p:ph type="pic" sz="quarter" idx="15" hasCustomPrompt="1"/>
          </p:nvPr>
        </p:nvSpPr>
        <p:spPr>
          <a:xfrm>
            <a:off x="731520" y="1984247"/>
            <a:ext cx="6214110" cy="3879839"/>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699959" y="1984248"/>
            <a:ext cx="3876346" cy="3879839"/>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F3DAA390-4D48-496D-9CF9-AA47EC8054B6}" type="datetime2">
              <a:rPr lang="en-US" smtClean="0"/>
              <a:t>Thursday, October 2,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30428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CAF72-A322-2B88-2E9E-10B288C8315E}"/>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A2EF993-7F0D-4ECF-FD85-4AAFAAAF91C6}"/>
              </a:ext>
            </a:extLst>
          </p:cNvPr>
          <p:cNvSpPr/>
          <p:nvPr/>
        </p:nvSpPr>
        <p:spPr>
          <a:xfrm rot="10800000" flipH="1">
            <a:off x="0" y="4571999"/>
            <a:ext cx="12192003" cy="2286219"/>
          </a:xfrm>
          <a:prstGeom prst="rect">
            <a:avLst/>
          </a:prstGeom>
          <a:gradFill>
            <a:gsLst>
              <a:gs pos="0">
                <a:srgbClr val="FF907A"/>
              </a:gs>
              <a:gs pos="100000">
                <a:srgbClr val="DA002F"/>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a:extLst>
              <a:ext uri="{FF2B5EF4-FFF2-40B4-BE49-F238E27FC236}">
                <a16:creationId xmlns:a16="http://schemas.microsoft.com/office/drawing/2014/main" id="{C6D141E1-516D-D7D9-7CAC-EBABCB077CDD}"/>
              </a:ext>
            </a:extLst>
          </p:cNvPr>
          <p:cNvSpPr/>
          <p:nvPr/>
        </p:nvSpPr>
        <p:spPr>
          <a:xfrm rot="10800000" flipH="1">
            <a:off x="4038600" y="4571779"/>
            <a:ext cx="8151938" cy="2286329"/>
          </a:xfrm>
          <a:prstGeom prst="rect">
            <a:avLst/>
          </a:prstGeom>
          <a:gradFill>
            <a:gsLst>
              <a:gs pos="0">
                <a:srgbClr val="FF5076">
                  <a:alpha val="0"/>
                </a:srgbClr>
              </a:gs>
              <a:gs pos="99000">
                <a:srgbClr val="91049C">
                  <a:alpha val="81961"/>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Shape 10">
            <a:extLst>
              <a:ext uri="{FF2B5EF4-FFF2-40B4-BE49-F238E27FC236}">
                <a16:creationId xmlns:a16="http://schemas.microsoft.com/office/drawing/2014/main" id="{D973ECF1-2707-D092-89EA-AC6D4B79E56F}"/>
              </a:ext>
            </a:extLst>
          </p:cNvPr>
          <p:cNvSpPr/>
          <p:nvPr/>
        </p:nvSpPr>
        <p:spPr>
          <a:xfrm rot="14834054">
            <a:off x="3015414" y="2996601"/>
            <a:ext cx="2352194" cy="3826944"/>
          </a:xfrm>
          <a:custGeom>
            <a:avLst/>
            <a:gdLst>
              <a:gd name="connsiteX0" fmla="*/ 2352194 w 2352194"/>
              <a:gd name="connsiteY0" fmla="*/ 8624 h 3826944"/>
              <a:gd name="connsiteX1" fmla="*/ 749804 w 2352194"/>
              <a:gd name="connsiteY1" fmla="*/ 3826944 h 3826944"/>
              <a:gd name="connsiteX2" fmla="*/ 566692 w 2352194"/>
              <a:gd name="connsiteY2" fmla="*/ 3648149 h 3826944"/>
              <a:gd name="connsiteX3" fmla="*/ 0 w 2352194"/>
              <a:gd name="connsiteY3" fmla="*/ 2181415 h 3826944"/>
              <a:gd name="connsiteX4" fmla="*/ 2181415 w 2352194"/>
              <a:gd name="connsiteY4" fmla="*/ 0 h 382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194" h="3826944">
                <a:moveTo>
                  <a:pt x="2352194" y="8624"/>
                </a:moveTo>
                <a:lnTo>
                  <a:pt x="749804" y="3826944"/>
                </a:lnTo>
                <a:lnTo>
                  <a:pt x="566692" y="3648149"/>
                </a:lnTo>
                <a:cubicBezTo>
                  <a:pt x="214596" y="3260758"/>
                  <a:pt x="0" y="2746147"/>
                  <a:pt x="0" y="2181415"/>
                </a:cubicBezTo>
                <a:cubicBezTo>
                  <a:pt x="0" y="976653"/>
                  <a:pt x="976652" y="0"/>
                  <a:pt x="2181415" y="0"/>
                </a:cubicBezTo>
                <a:close/>
              </a:path>
            </a:pathLst>
          </a:custGeom>
          <a:gradFill>
            <a:gsLst>
              <a:gs pos="0">
                <a:srgbClr val="FFBCAF">
                  <a:alpha val="33725"/>
                </a:srgbClr>
              </a:gs>
              <a:gs pos="100000">
                <a:srgbClr val="FF907A">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F09FDFDA-46A6-DCC7-FA34-612FC4BF8109}"/>
              </a:ext>
            </a:extLst>
          </p:cNvPr>
          <p:cNvSpPr/>
          <p:nvPr/>
        </p:nvSpPr>
        <p:spPr>
          <a:xfrm flipH="1">
            <a:off x="3047998" y="4571999"/>
            <a:ext cx="9143999" cy="1841109"/>
          </a:xfrm>
          <a:prstGeom prst="rect">
            <a:avLst/>
          </a:prstGeom>
          <a:gradFill>
            <a:gsLst>
              <a:gs pos="0">
                <a:srgbClr val="FF411C">
                  <a:alpha val="29804"/>
                </a:srgbClr>
              </a:gs>
              <a:gs pos="78000">
                <a:srgbClr val="DA002F">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bg1"/>
                </a:solidFill>
                <a:latin typeface="+mj-lt"/>
              </a:defRPr>
            </a:lvl1pPr>
          </a:lstStyle>
          <a:p>
            <a:pPr lvl="0"/>
            <a:r>
              <a:rPr lang="en-US" dirty="0"/>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dirty="0"/>
              <a:t>.</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bg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bg1"/>
                </a:solidFill>
              </a:defRPr>
            </a:lvl1pPr>
          </a:lstStyle>
          <a:p>
            <a:fld id="{8EC5E238-6443-4E66-ABD7-AFE41A3FA712}" type="datetime2">
              <a:rPr lang="en-US" smtClean="0"/>
              <a:t>Thursday, October 2, 2025</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2265776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E99FD1-4C4F-942E-5C24-C7F30C3E106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093A5D-CF9E-656F-6E4D-BBE26617BBEC}"/>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D037C8-31EA-E42D-7880-3FC907A897D8}"/>
              </a:ext>
            </a:extLst>
          </p:cNvPr>
          <p:cNvSpPr/>
          <p:nvPr/>
        </p:nvSpPr>
        <p:spPr>
          <a:xfrm flipH="1">
            <a:off x="4380987" y="6400799"/>
            <a:ext cx="7811009"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anchor="t"/>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63F89BF-AB4A-41EB-BD3C-EE6397432347}" type="datetime2">
              <a:rPr lang="en-US" smtClean="0"/>
              <a:t>Thursday, October 2,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71644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75F419-3BE9-4269-E538-DB069E0C329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EA2F20-DFC9-8EAE-10DC-BC89113C2D4F}"/>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4C5968-63F8-AF79-49F2-4D9E9C22DD6B}"/>
              </a:ext>
            </a:extLst>
          </p:cNvPr>
          <p:cNvSpPr/>
          <p:nvPr/>
        </p:nvSpPr>
        <p:spPr>
          <a:xfrm flipH="1">
            <a:off x="3626812" y="6400799"/>
            <a:ext cx="8565184"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704088"/>
            <a:ext cx="2895292" cy="1581912"/>
          </a:xfrm>
        </p:spPr>
        <p:txBody>
          <a:bodyPr anchor="t">
            <a:normAutofit/>
          </a:bodyPr>
          <a:lstStyle>
            <a:lvl1pPr>
              <a:defRPr sz="3200"/>
            </a:lvl1pPr>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4A3F22A9-E31A-48F3-DD64-8A1764532472}"/>
              </a:ext>
            </a:extLst>
          </p:cNvPr>
          <p:cNvSpPr>
            <a:spLocks noGrp="1"/>
          </p:cNvSpPr>
          <p:nvPr>
            <p:ph type="pic" sz="quarter" idx="15" hasCustomPrompt="1"/>
          </p:nvPr>
        </p:nvSpPr>
        <p:spPr>
          <a:xfrm>
            <a:off x="731520" y="2368296"/>
            <a:ext cx="2788920" cy="3429000"/>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53128" y="704088"/>
            <a:ext cx="7123176" cy="5175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31C1CA1-E6E1-4903-A39F-729F30B73A81}" type="datetime2">
              <a:rPr lang="en-US" smtClean="0"/>
              <a:t>Thursday, October 2,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09530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034161-664F-95F7-2318-8455D39DC53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9" name="Group 8">
            <a:extLst>
              <a:ext uri="{FF2B5EF4-FFF2-40B4-BE49-F238E27FC236}">
                <a16:creationId xmlns:a16="http://schemas.microsoft.com/office/drawing/2014/main" id="{02F5F8B4-8FF0-1254-0A5B-CC22084F6C2D}"/>
              </a:ext>
            </a:extLst>
          </p:cNvPr>
          <p:cNvGrpSpPr/>
          <p:nvPr/>
        </p:nvGrpSpPr>
        <p:grpSpPr>
          <a:xfrm flipH="1" flipV="1">
            <a:off x="-12756" y="2522"/>
            <a:ext cx="12217513" cy="6863044"/>
            <a:chOff x="585170" y="-169430"/>
            <a:chExt cx="12217513" cy="6863044"/>
          </a:xfrm>
        </p:grpSpPr>
        <p:sp>
          <p:nvSpPr>
            <p:cNvPr id="10" name="Rectangle 9">
              <a:extLst>
                <a:ext uri="{FF2B5EF4-FFF2-40B4-BE49-F238E27FC236}">
                  <a16:creationId xmlns:a16="http://schemas.microsoft.com/office/drawing/2014/main" id="{5B4E1ECA-F93C-A483-C4F1-29C42597B7D2}"/>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7C06865F-89CC-BE15-EAA2-7DE6517391D6}"/>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CEAFE0B0-2261-5CA7-AE61-EDC374B643E3}"/>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F7AA7DB0-DE62-3BEE-FB72-481649D63F9F}"/>
                </a:ext>
              </a:extLst>
            </p:cNvPr>
            <p:cNvSpPr/>
            <p:nvPr/>
          </p:nvSpPr>
          <p:spPr>
            <a:xfrm rot="16200000">
              <a:off x="-1313867" y="1732127"/>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Rectangle 13">
            <a:extLst>
              <a:ext uri="{FF2B5EF4-FFF2-40B4-BE49-F238E27FC236}">
                <a16:creationId xmlns:a16="http://schemas.microsoft.com/office/drawing/2014/main" id="{B3FCEE29-6799-F2C5-729F-491AE62D49D7}"/>
              </a:ext>
            </a:extLst>
          </p:cNvPr>
          <p:cNvSpPr/>
          <p:nvPr/>
        </p:nvSpPr>
        <p:spPr>
          <a:xfrm>
            <a:off x="-18286" y="4719145"/>
            <a:ext cx="12221346" cy="2148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1060704" y="4974336"/>
            <a:ext cx="10433304" cy="1444752"/>
          </a:xfrm>
        </p:spPr>
        <p:txBody>
          <a:bodyPr anchor="ctr">
            <a:normAutofit/>
          </a:bodyPr>
          <a:lstStyle>
            <a:lvl1pPr algn="ctr">
              <a:lnSpc>
                <a:spcPct val="120000"/>
              </a:lnSpc>
              <a:defRPr sz="2800" b="0" cap="all" spc="300" baseline="0">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1060704" y="704088"/>
            <a:ext cx="10661904" cy="3849624"/>
          </a:xfrm>
        </p:spPr>
        <p:txBody>
          <a:bodyPr anchor="b">
            <a:normAutofit/>
          </a:bodyPr>
          <a:lstStyle>
            <a:lvl1pPr marL="0" indent="0" algn="ctr">
              <a:buNone/>
              <a:defRPr sz="27000" b="1">
                <a:solidFill>
                  <a:schemeClr val="bg1"/>
                </a:solidFill>
                <a:latin typeface="+mj-lt"/>
              </a:defRPr>
            </a:lvl1pPr>
          </a:lstStyle>
          <a:p>
            <a:pPr lvl="0"/>
            <a:r>
              <a:rPr lang="en-US" dirty="0"/>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bg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tx1"/>
                </a:solidFill>
              </a:defRPr>
            </a:lvl1pPr>
          </a:lstStyle>
          <a:p>
            <a:fld id="{09D80555-5AA0-4039-B1D1-43225C709886}" type="datetime2">
              <a:rPr lang="en-US" smtClean="0"/>
              <a:t>Thursday, October 2, 2025</a:t>
            </a:fld>
            <a:endParaRPr lang="en-US" dirty="0"/>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13124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g Numb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B2D57-DDE5-A73E-9F8B-DA3ACB699FF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5" name="Rectangle 14">
            <a:extLst>
              <a:ext uri="{FF2B5EF4-FFF2-40B4-BE49-F238E27FC236}">
                <a16:creationId xmlns:a16="http://schemas.microsoft.com/office/drawing/2014/main" id="{F366F834-30C7-711B-1DA9-E85C7CC17F11}"/>
              </a:ext>
            </a:extLst>
          </p:cNvPr>
          <p:cNvSpPr/>
          <p:nvPr/>
        </p:nvSpPr>
        <p:spPr>
          <a:xfrm flipH="1">
            <a:off x="18287" y="-2522"/>
            <a:ext cx="12192000" cy="6865568"/>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5766A7B6-C07F-DDF6-2DA7-A25316E3DB49}"/>
              </a:ext>
            </a:extLst>
          </p:cNvPr>
          <p:cNvSpPr/>
          <p:nvPr/>
        </p:nvSpPr>
        <p:spPr>
          <a:xfrm>
            <a:off x="-7227" y="-5045"/>
            <a:ext cx="12217513" cy="6868091"/>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D61767CC-CF27-DF8F-8449-932B71E7F814}"/>
              </a:ext>
            </a:extLst>
          </p:cNvPr>
          <p:cNvSpPr/>
          <p:nvPr/>
        </p:nvSpPr>
        <p:spPr>
          <a:xfrm rot="10800000" flipH="1">
            <a:off x="429475" y="-5045"/>
            <a:ext cx="11788038"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FCDF59EC-E66B-10C0-FD29-4F5A7C07CC05}"/>
              </a:ext>
            </a:extLst>
          </p:cNvPr>
          <p:cNvSpPr/>
          <p:nvPr/>
        </p:nvSpPr>
        <p:spPr>
          <a:xfrm rot="5400000" flipH="1">
            <a:off x="4958529" y="-4965758"/>
            <a:ext cx="2286000" cy="12217514"/>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014A4547-53B1-493D-CE90-DA2AB946D64A}"/>
              </a:ext>
            </a:extLst>
          </p:cNvPr>
          <p:cNvSpPr/>
          <p:nvPr/>
        </p:nvSpPr>
        <p:spPr>
          <a:xfrm rot="16200000">
            <a:off x="-900224" y="892997"/>
            <a:ext cx="6860522" cy="5074531"/>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2057400" y="4809744"/>
            <a:ext cx="8156448" cy="1545336"/>
          </a:xfrm>
        </p:spPr>
        <p:txBody>
          <a:bodyPr anchor="t">
            <a:normAutofit/>
          </a:bodyPr>
          <a:lstStyle>
            <a:lvl1pPr algn="ctr">
              <a:lnSpc>
                <a:spcPct val="120000"/>
              </a:lnSpc>
              <a:defRPr sz="2800" b="0" cap="all" spc="300" baseline="0">
                <a:solidFill>
                  <a:schemeClr val="bg1"/>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822960" y="603504"/>
            <a:ext cx="10543032" cy="4114800"/>
          </a:xfrm>
        </p:spPr>
        <p:txBody>
          <a:bodyPr anchor="b">
            <a:normAutofit/>
          </a:bodyPr>
          <a:lstStyle>
            <a:lvl1pPr marL="0" indent="0" algn="ctr">
              <a:buNone/>
              <a:defRPr sz="25000" b="1">
                <a:solidFill>
                  <a:schemeClr val="bg1"/>
                </a:solidFill>
                <a:latin typeface="+mj-lt"/>
              </a:defRPr>
            </a:lvl1pPr>
          </a:lstStyle>
          <a:p>
            <a:pPr lvl="0"/>
            <a:r>
              <a:rPr lang="en-US" dirty="0"/>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bg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bg1"/>
                </a:solidFill>
              </a:defRPr>
            </a:lvl1pPr>
          </a:lstStyle>
          <a:p>
            <a:fld id="{A3282FB1-48E5-4F0A-9E9C-35DF3C629227}" type="datetime2">
              <a:rPr lang="en-US" smtClean="0"/>
              <a:t>Thursday, October 2, 2025</a:t>
            </a:fld>
            <a:endParaRPr lang="en-US" dirty="0"/>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74070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731520" y="4809744"/>
            <a:ext cx="5897880" cy="1353312"/>
          </a:xfrm>
        </p:spPr>
        <p:txBody>
          <a:bodyPr vert="horz" lIns="91440" tIns="45720" rIns="91440" bIns="45720" rtlCol="0" anchor="t">
            <a:normAutofit/>
          </a:bodyPr>
          <a:lstStyle>
            <a:lvl1pPr>
              <a:lnSpc>
                <a:spcPct val="120000"/>
              </a:lnSpc>
              <a:defRPr lang="en-US" sz="2800" b="0" dirty="0">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731520" y="603504"/>
            <a:ext cx="10863072" cy="4206240"/>
          </a:xfrm>
        </p:spPr>
        <p:txBody>
          <a:bodyPr vert="horz" lIns="91440" tIns="45720" rIns="91440" bIns="45720" rtlCol="0" anchor="b">
            <a:normAutofit/>
          </a:bodyPr>
          <a:lstStyle>
            <a:lvl1pPr marL="0" indent="0">
              <a:buNone/>
              <a:defRPr lang="en-US" sz="27800" b="1" dirty="0">
                <a:latin typeface="+mj-lt"/>
              </a:defRPr>
            </a:lvl1pPr>
          </a:lstStyle>
          <a:p>
            <a:pPr lvl="0"/>
            <a:r>
              <a:rPr lang="en-US" dirty="0"/>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tx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bg1"/>
                </a:solidFill>
              </a:defRPr>
            </a:lvl1pPr>
          </a:lstStyle>
          <a:p>
            <a:fld id="{E0149A69-19C1-4748-AF82-9FE4A85BF936}" type="datetime2">
              <a:rPr lang="en-US" smtClean="0"/>
              <a:t>Thursday, October 2, 2025</a:t>
            </a:fld>
            <a:endParaRPr lang="en-US" dirty="0"/>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200345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AFD00E-68E4-2C52-ADE7-B3CCEEF5D30D}"/>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A70C64-A82F-539E-FA22-E9EDFA88F0CB}"/>
              </a:ext>
            </a:extLst>
          </p:cNvPr>
          <p:cNvSpPr/>
          <p:nvPr/>
        </p:nvSpPr>
        <p:spPr>
          <a:xfrm flipH="1">
            <a:off x="-1" y="0"/>
            <a:ext cx="3076356" cy="6858000"/>
          </a:xfrm>
          <a:prstGeom prst="rect">
            <a:avLst/>
          </a:prstGeom>
          <a:gradFill>
            <a:gsLst>
              <a:gs pos="0">
                <a:srgbClr val="FF907A"/>
              </a:gs>
              <a:gs pos="100000">
                <a:srgbClr val="DA002F">
                  <a:alpha val="85882"/>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B51035-B1FE-075C-1780-50D3B30B2326}"/>
              </a:ext>
            </a:extLst>
          </p:cNvPr>
          <p:cNvSpPr/>
          <p:nvPr/>
        </p:nvSpPr>
        <p:spPr>
          <a:xfrm flipH="1">
            <a:off x="-6" y="-1"/>
            <a:ext cx="3076355" cy="4572001"/>
          </a:xfrm>
          <a:prstGeom prst="rect">
            <a:avLst/>
          </a:prstGeom>
          <a:gradFill>
            <a:gsLst>
              <a:gs pos="26000">
                <a:srgbClr val="FE4A00">
                  <a:alpha val="0"/>
                </a:srgbClr>
              </a:gs>
              <a:gs pos="100000">
                <a:srgbClr val="DA002F">
                  <a:alpha val="65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1594AB-F53B-583B-B352-D96F6BEA3EAE}"/>
              </a:ext>
            </a:extLst>
          </p:cNvPr>
          <p:cNvSpPr/>
          <p:nvPr/>
        </p:nvSpPr>
        <p:spPr>
          <a:xfrm rot="5400000" flipH="1">
            <a:off x="-1890835" y="1890822"/>
            <a:ext cx="6858001" cy="3076355"/>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16DC94B-3BDB-1A55-CF02-E0ACF543DF06}"/>
              </a:ext>
            </a:extLst>
          </p:cNvPr>
          <p:cNvSpPr/>
          <p:nvPr/>
        </p:nvSpPr>
        <p:spPr>
          <a:xfrm rot="10800000">
            <a:off x="-25" y="875999"/>
            <a:ext cx="2609262" cy="4648800"/>
          </a:xfrm>
          <a:custGeom>
            <a:avLst/>
            <a:gdLst>
              <a:gd name="connsiteX0" fmla="*/ 2324400 w 2609262"/>
              <a:gd name="connsiteY0" fmla="*/ 4648800 h 4648800"/>
              <a:gd name="connsiteX1" fmla="*/ 0 w 2609262"/>
              <a:gd name="connsiteY1" fmla="*/ 2324400 h 4648800"/>
              <a:gd name="connsiteX2" fmla="*/ 2324400 w 2609262"/>
              <a:gd name="connsiteY2" fmla="*/ 0 h 4648800"/>
              <a:gd name="connsiteX3" fmla="*/ 2562056 w 2609262"/>
              <a:gd name="connsiteY3" fmla="*/ 12001 h 4648800"/>
              <a:gd name="connsiteX4" fmla="*/ 2609262 w 2609262"/>
              <a:gd name="connsiteY4" fmla="*/ 19205 h 4648800"/>
              <a:gd name="connsiteX5" fmla="*/ 2609262 w 2609262"/>
              <a:gd name="connsiteY5" fmla="*/ 4629595 h 4648800"/>
              <a:gd name="connsiteX6" fmla="*/ 2562056 w 2609262"/>
              <a:gd name="connsiteY6" fmla="*/ 4636799 h 4648800"/>
              <a:gd name="connsiteX7" fmla="*/ 2324400 w 2609262"/>
              <a:gd name="connsiteY7" fmla="*/ 4648800 h 46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9262" h="4648800">
                <a:moveTo>
                  <a:pt x="2324400" y="4648800"/>
                </a:moveTo>
                <a:cubicBezTo>
                  <a:pt x="1040669" y="4648800"/>
                  <a:pt x="0" y="3608131"/>
                  <a:pt x="0" y="2324400"/>
                </a:cubicBezTo>
                <a:cubicBezTo>
                  <a:pt x="0" y="1040669"/>
                  <a:pt x="1040669" y="0"/>
                  <a:pt x="2324400" y="0"/>
                </a:cubicBezTo>
                <a:cubicBezTo>
                  <a:pt x="2404633" y="0"/>
                  <a:pt x="2483917" y="4065"/>
                  <a:pt x="2562056" y="12001"/>
                </a:cubicBezTo>
                <a:lnTo>
                  <a:pt x="2609262" y="19205"/>
                </a:lnTo>
                <a:lnTo>
                  <a:pt x="2609262" y="4629595"/>
                </a:lnTo>
                <a:lnTo>
                  <a:pt x="2562056" y="4636799"/>
                </a:lnTo>
                <a:cubicBezTo>
                  <a:pt x="2483917" y="4644735"/>
                  <a:pt x="2404633" y="4648800"/>
                  <a:pt x="2324400" y="4648800"/>
                </a:cubicBezTo>
                <a:close/>
              </a:path>
            </a:pathLst>
          </a:cu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897458" y="731520"/>
            <a:ext cx="6794097" cy="5559552"/>
          </a:xfrm>
        </p:spPr>
        <p:txBody>
          <a:bodyPr anchor="ctr">
            <a:normAutofit/>
          </a:bodyPr>
          <a:lstStyle>
            <a:lvl1pPr marL="0" indent="0">
              <a:lnSpc>
                <a:spcPct val="100000"/>
              </a:lnSpc>
              <a:buNone/>
              <a:defRPr sz="4800" b="1">
                <a:latin typeface="+mj-lt"/>
              </a:defRPr>
            </a:lvl1pPr>
            <a:lvl2pPr marL="228600" indent="0">
              <a:lnSpc>
                <a:spcPct val="100000"/>
              </a:lnSpc>
              <a:buNone/>
              <a:defRPr sz="4400" b="1">
                <a:latin typeface="+mj-lt"/>
              </a:defRPr>
            </a:lvl2pPr>
            <a:lvl3pPr marL="457200" indent="0">
              <a:lnSpc>
                <a:spcPct val="100000"/>
              </a:lnSpc>
              <a:buNone/>
              <a:defRPr sz="4000" b="1">
                <a:latin typeface="+mj-lt"/>
              </a:defRPr>
            </a:lvl3pPr>
            <a:lvl4pPr marL="685800" indent="0">
              <a:lnSpc>
                <a:spcPct val="100000"/>
              </a:lnSpc>
              <a:buNone/>
              <a:defRPr sz="3600" b="1">
                <a:latin typeface="+mj-lt"/>
              </a:defRPr>
            </a:lvl4pPr>
            <a:lvl5pPr marL="914400" indent="0">
              <a:lnSpc>
                <a:spcPct val="100000"/>
              </a:lnSpc>
              <a:buNone/>
              <a:defRPr sz="3200" b="1">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1"/>
                </a:solidFill>
              </a:defRPr>
            </a:lvl1pPr>
          </a:lstStyle>
          <a:p>
            <a:fld id="{775528E2-81C6-40A8-BAF0-0F7E271EAAEB}" type="datetime2">
              <a:rPr lang="en-US" smtClean="0"/>
              <a:t>Thursday, October 2, 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22159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731520" y="978408"/>
            <a:ext cx="10177272" cy="4837176"/>
          </a:xfrm>
        </p:spPr>
        <p:txBody>
          <a:bodyPr anchor="b">
            <a:normAutofit/>
          </a:bodyPr>
          <a:lstStyle>
            <a:lvl1pPr marL="0" indent="0">
              <a:lnSpc>
                <a:spcPct val="110000"/>
              </a:lnSpc>
              <a:buNone/>
              <a:defRPr sz="4800" b="1" cap="none" spc="100" baseline="0">
                <a:latin typeface="+mj-lt"/>
              </a:defRPr>
            </a:lvl1pPr>
            <a:lvl2pPr marL="228600" indent="0">
              <a:lnSpc>
                <a:spcPct val="110000"/>
              </a:lnSpc>
              <a:buNone/>
              <a:defRPr sz="4000" b="1" cap="none" spc="100" baseline="0">
                <a:latin typeface="+mj-lt"/>
              </a:defRPr>
            </a:lvl2pPr>
            <a:lvl3pPr marL="457200" indent="0">
              <a:lnSpc>
                <a:spcPct val="110000"/>
              </a:lnSpc>
              <a:buNone/>
              <a:defRPr sz="3600" b="1" cap="none" spc="100" baseline="0">
                <a:latin typeface="+mj-lt"/>
              </a:defRPr>
            </a:lvl3pPr>
            <a:lvl4pPr marL="685800" indent="0">
              <a:lnSpc>
                <a:spcPct val="110000"/>
              </a:lnSpc>
              <a:buNone/>
              <a:defRPr sz="3200" b="1" cap="none" spc="100" baseline="0">
                <a:latin typeface="+mj-lt"/>
              </a:defRPr>
            </a:lvl4pPr>
            <a:lvl5pPr marL="914400" indent="0">
              <a:lnSpc>
                <a:spcPct val="110000"/>
              </a:lnSpc>
              <a:buNone/>
              <a:defRPr sz="2800" b="1" cap="none" spc="100" baseline="0">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7EFC605F-F3B5-44D1-B7F6-31C6B11C8978}" type="datetime2">
              <a:rPr lang="en-US" smtClean="0"/>
              <a:t>Thursday, October 2, 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715630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09A4D1-63C5-2E23-5C6B-F8AF94782183}"/>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8" name="Group 7">
            <a:extLst>
              <a:ext uri="{FF2B5EF4-FFF2-40B4-BE49-F238E27FC236}">
                <a16:creationId xmlns:a16="http://schemas.microsoft.com/office/drawing/2014/main" id="{42070271-1317-4457-72C3-9560AF9D7416}"/>
              </a:ext>
            </a:extLst>
          </p:cNvPr>
          <p:cNvGrpSpPr/>
          <p:nvPr/>
        </p:nvGrpSpPr>
        <p:grpSpPr>
          <a:xfrm flipH="1" flipV="1">
            <a:off x="-12756" y="2522"/>
            <a:ext cx="12217513" cy="6863044"/>
            <a:chOff x="585170" y="-169430"/>
            <a:chExt cx="12217513" cy="6863044"/>
          </a:xfrm>
        </p:grpSpPr>
        <p:sp>
          <p:nvSpPr>
            <p:cNvPr id="9" name="Rectangle 8">
              <a:extLst>
                <a:ext uri="{FF2B5EF4-FFF2-40B4-BE49-F238E27FC236}">
                  <a16:creationId xmlns:a16="http://schemas.microsoft.com/office/drawing/2014/main" id="{A3EA2358-7C35-E7F3-E8C3-3D28909E4016}"/>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8E347F1A-F45E-1DB5-00F2-8254D6979D46}"/>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4CF8B62-DFD0-EBF8-5BB9-282EB5B6124B}"/>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3EBCED88-F67D-F1DB-27DB-72BF0D6DDBFF}"/>
                </a:ext>
              </a:extLst>
            </p:cNvPr>
            <p:cNvSpPr/>
            <p:nvPr/>
          </p:nvSpPr>
          <p:spPr>
            <a:xfrm rot="16200000">
              <a:off x="-1313867" y="1732127"/>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Freeform: Shape 13">
            <a:extLst>
              <a:ext uri="{FF2B5EF4-FFF2-40B4-BE49-F238E27FC236}">
                <a16:creationId xmlns:a16="http://schemas.microsoft.com/office/drawing/2014/main" id="{D6EBBFD2-5112-E929-5402-0348DC2938AB}"/>
              </a:ext>
            </a:extLst>
          </p:cNvPr>
          <p:cNvSpPr/>
          <p:nvPr/>
        </p:nvSpPr>
        <p:spPr>
          <a:xfrm rot="12508972">
            <a:off x="5465204" y="1877618"/>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41000">
                <a:srgbClr val="FF907A">
                  <a:alpha val="0"/>
                </a:srgbClr>
              </a:gs>
              <a:gs pos="100000">
                <a:srgbClr val="FFBCAF">
                  <a:alpha val="33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7069311F-FD36-C119-8B93-522F477634FB}"/>
              </a:ext>
            </a:extLst>
          </p:cNvPr>
          <p:cNvSpPr/>
          <p:nvPr/>
        </p:nvSpPr>
        <p:spPr>
          <a:xfrm flipV="1">
            <a:off x="-18286" y="-5046"/>
            <a:ext cx="12221346" cy="5094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731519" y="731520"/>
            <a:ext cx="9181224" cy="3806425"/>
          </a:xfrm>
        </p:spPr>
        <p:txBody>
          <a:bodyPr anchor="t">
            <a:normAutofit/>
          </a:bodyPr>
          <a:lstStyle>
            <a:lvl1pPr marL="0" indent="0">
              <a:lnSpc>
                <a:spcPct val="110000"/>
              </a:lnSpc>
              <a:buNone/>
              <a:defRPr sz="4600" b="1" cap="none" spc="100" baseline="0">
                <a:latin typeface="+mj-lt"/>
              </a:defRPr>
            </a:lvl1pPr>
            <a:lvl2pPr marL="228600" indent="0">
              <a:lnSpc>
                <a:spcPct val="110000"/>
              </a:lnSpc>
              <a:buNone/>
              <a:defRPr sz="3600" b="1" cap="none" spc="100" baseline="0">
                <a:latin typeface="+mj-lt"/>
              </a:defRPr>
            </a:lvl2pPr>
            <a:lvl3pPr marL="457200" indent="0">
              <a:lnSpc>
                <a:spcPct val="110000"/>
              </a:lnSpc>
              <a:buNone/>
              <a:defRPr sz="3200" b="1" cap="none" spc="100" baseline="0">
                <a:latin typeface="+mj-lt"/>
              </a:defRPr>
            </a:lvl3pPr>
            <a:lvl4pPr marL="685800" indent="0">
              <a:lnSpc>
                <a:spcPct val="110000"/>
              </a:lnSpc>
              <a:buNone/>
              <a:defRPr sz="2800" b="1" cap="none" spc="100" baseline="0">
                <a:latin typeface="+mj-lt"/>
              </a:defRPr>
            </a:lvl4pPr>
            <a:lvl5pPr marL="914400" indent="0">
              <a:lnSpc>
                <a:spcPct val="110000"/>
              </a:lnSpc>
              <a:buNone/>
              <a:defRPr sz="2400" b="1" cap="none" spc="100" baseline="0">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154D5DB-B0AB-4B30-B4E2-CD0D5A147634}" type="datetime2">
              <a:rPr lang="en-US" smtClean="0"/>
              <a:t>Thursday, October 2, 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268873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C6A6A9-A341-BF9D-FA80-3868D42AC72B}"/>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59BFB5-5C25-0FCB-27C7-A478767CACAC}"/>
              </a:ext>
            </a:extLst>
          </p:cNvPr>
          <p:cNvSpPr/>
          <p:nvPr/>
        </p:nvSpPr>
        <p:spPr>
          <a:xfrm>
            <a:off x="1009651" y="1028701"/>
            <a:ext cx="10172700" cy="48005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B5F22C-2988-B6EC-AA0B-D03BCA1A0B45}"/>
              </a:ext>
            </a:extLst>
          </p:cNvPr>
          <p:cNvSpPr/>
          <p:nvPr/>
        </p:nvSpPr>
        <p:spPr>
          <a:xfrm rot="10800000" flipH="1">
            <a:off x="1009651" y="4853253"/>
            <a:ext cx="10172700" cy="976045"/>
          </a:xfrm>
          <a:prstGeom prst="rect">
            <a:avLst/>
          </a:prstGeom>
          <a:gradFill>
            <a:gsLst>
              <a:gs pos="0">
                <a:srgbClr val="FE4A00">
                  <a:alpha val="66667"/>
                </a:srgbClr>
              </a:gs>
              <a:gs pos="100000">
                <a:srgbClr val="9C2C97"/>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509EC5E-5DB0-5907-06E8-B18F1AE29144}"/>
              </a:ext>
            </a:extLst>
          </p:cNvPr>
          <p:cNvSpPr/>
          <p:nvPr/>
        </p:nvSpPr>
        <p:spPr>
          <a:xfrm flipH="1">
            <a:off x="1009648" y="4853256"/>
            <a:ext cx="7105652" cy="976043"/>
          </a:xfrm>
          <a:prstGeom prst="rect">
            <a:avLst/>
          </a:prstGeom>
          <a:gradFill>
            <a:gsLst>
              <a:gs pos="0">
                <a:srgbClr val="FF6753">
                  <a:alpha val="0"/>
                </a:srgbClr>
              </a:gs>
              <a:gs pos="99000">
                <a:srgbClr val="D6002E">
                  <a:alpha val="4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1499616" y="5020056"/>
            <a:ext cx="9198864" cy="649224"/>
          </a:xfrm>
        </p:spPr>
        <p:txBody>
          <a:bodyPr anchor="ctr">
            <a:normAutofit/>
          </a:bodyPr>
          <a:lstStyle>
            <a:lvl1pPr algn="ctr">
              <a:lnSpc>
                <a:spcPct val="120000"/>
              </a:lnSpc>
              <a:defRPr sz="1600" b="1" cap="all" spc="400" baseline="0">
                <a:solidFill>
                  <a:schemeClr val="bg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2020824" y="1737360"/>
            <a:ext cx="8156448" cy="2569464"/>
          </a:xfrm>
        </p:spPr>
        <p:txBody>
          <a:bodyPr anchor="ctr">
            <a:normAutofit/>
          </a:bodyPr>
          <a:lstStyle>
            <a:lvl1pPr marL="0" indent="0" algn="ctr">
              <a:lnSpc>
                <a:spcPct val="110000"/>
              </a:lnSpc>
              <a:buNone/>
              <a:defRPr sz="3500">
                <a:latin typeface="+mj-lt"/>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dirty="0"/>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D579EA1B-07C3-4F43-B7BA-72BA44EE9757}" type="datetime2">
              <a:rPr lang="en-US" smtClean="0"/>
              <a:t>Thursday, October 2, 2025</a:t>
            </a:fld>
            <a:endParaRPr lang="en-US" dirty="0"/>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928443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F513F4-C880-287E-B00A-BD9B413CBEEB}"/>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Rectangle 3">
            <a:extLst>
              <a:ext uri="{FF2B5EF4-FFF2-40B4-BE49-F238E27FC236}">
                <a16:creationId xmlns:a16="http://schemas.microsoft.com/office/drawing/2014/main" id="{9B08A6AB-C3A8-7501-6BC6-83CFA6C0F9A3}"/>
              </a:ext>
            </a:extLst>
          </p:cNvPr>
          <p:cNvSpPr/>
          <p:nvPr/>
        </p:nvSpPr>
        <p:spPr>
          <a:xfrm>
            <a:off x="1009651" y="1028698"/>
            <a:ext cx="10172706" cy="48006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3F9668-0C20-D45C-536B-66FBB7F30C45}"/>
              </a:ext>
            </a:extLst>
          </p:cNvPr>
          <p:cNvSpPr/>
          <p:nvPr/>
        </p:nvSpPr>
        <p:spPr>
          <a:xfrm flipH="1">
            <a:off x="1009649" y="1028699"/>
            <a:ext cx="10174534" cy="4800598"/>
          </a:xfrm>
          <a:prstGeom prst="rect">
            <a:avLst/>
          </a:prstGeom>
          <a:gradFill>
            <a:gsLst>
              <a:gs pos="9000">
                <a:srgbClr val="FF9265"/>
              </a:gs>
              <a:gs pos="95000">
                <a:srgbClr val="DA002F">
                  <a:alpha val="79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C2C855-B15C-090B-5493-3D36B8A52654}"/>
              </a:ext>
            </a:extLst>
          </p:cNvPr>
          <p:cNvSpPr/>
          <p:nvPr/>
        </p:nvSpPr>
        <p:spPr>
          <a:xfrm rot="10800000" flipH="1">
            <a:off x="1005991" y="4421079"/>
            <a:ext cx="10176358" cy="1408215"/>
          </a:xfrm>
          <a:prstGeom prst="rect">
            <a:avLst/>
          </a:prstGeom>
          <a:gradFill>
            <a:gsLst>
              <a:gs pos="26000">
                <a:srgbClr val="BA0267">
                  <a:alpha val="0"/>
                </a:srgbClr>
              </a:gs>
              <a:gs pos="95000">
                <a:srgbClr val="9B3597">
                  <a:alpha val="62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1CB20-1010-8C73-0086-CAB904E4B99D}"/>
              </a:ext>
            </a:extLst>
          </p:cNvPr>
          <p:cNvSpPr/>
          <p:nvPr/>
        </p:nvSpPr>
        <p:spPr>
          <a:xfrm rot="5400000" flipH="1">
            <a:off x="3568444" y="-1531928"/>
            <a:ext cx="4800598" cy="9921854"/>
          </a:xfrm>
          <a:prstGeom prst="rect">
            <a:avLst/>
          </a:prstGeom>
          <a:gradFill>
            <a:gsLst>
              <a:gs pos="22000">
                <a:srgbClr val="A60296">
                  <a:alpha val="49000"/>
                </a:srgbClr>
              </a:gs>
              <a:gs pos="99000">
                <a:srgbClr val="DA002F">
                  <a:alpha val="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1792224" y="4736592"/>
            <a:ext cx="8349303" cy="795528"/>
          </a:xfrm>
        </p:spPr>
        <p:txBody>
          <a:bodyPr vert="horz" lIns="91440" tIns="45720" rIns="91440" bIns="45720" rtlCol="0" anchor="ctr">
            <a:normAutofit/>
          </a:bodyPr>
          <a:lstStyle>
            <a:lvl1pPr>
              <a:lnSpc>
                <a:spcPct val="120000"/>
              </a:lnSpc>
              <a:defRPr lang="en-US" sz="2200" cap="all" spc="400" baseline="0" dirty="0">
                <a:solidFill>
                  <a:schemeClr val="bg1"/>
                </a:solidFill>
              </a:defRPr>
            </a:lvl1pPr>
          </a:lstStyle>
          <a:p>
            <a:pPr lvl="0"/>
            <a:r>
              <a:rPr lang="en-US" dirty="0"/>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1655064" y="1481328"/>
            <a:ext cx="8001000" cy="2752344"/>
          </a:xfrm>
        </p:spPr>
        <p:txBody>
          <a:bodyPr vert="horz" lIns="91440" tIns="45720" rIns="91440" bIns="45720" rtlCol="0" anchor="ctr">
            <a:normAutofit/>
          </a:bodyPr>
          <a:lstStyle>
            <a:lvl1pPr marL="128016" indent="-137160">
              <a:lnSpc>
                <a:spcPct val="110000"/>
              </a:lnSpc>
              <a:buNone/>
              <a:defRPr lang="en-US" sz="3200" dirty="0">
                <a:solidFill>
                  <a:schemeClr val="bg1"/>
                </a:solidFill>
                <a:latin typeface="+mj-lt"/>
              </a:defRPr>
            </a:lvl1pPr>
          </a:lstStyle>
          <a:p>
            <a:pPr lvl="0"/>
            <a:r>
              <a:rPr lang="en-US" dirty="0"/>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B7C3807E-EE2A-4FC6-9EE1-019AAE762D48}" type="datetime2">
              <a:rPr lang="en-US" smtClean="0"/>
              <a:t>Thursday, October 2, 2025</a:t>
            </a:fld>
            <a:endParaRPr lang="en-US" dirty="0"/>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55624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2DD7BB-25B8-B7A3-8E13-EDE8E1090689}"/>
              </a:ext>
            </a:extLst>
          </p:cNvPr>
          <p:cNvSpPr/>
          <p:nvPr/>
        </p:nvSpPr>
        <p:spPr>
          <a:xfrm rot="10800000" flipH="1">
            <a:off x="0" y="0"/>
            <a:ext cx="6096000" cy="6868461"/>
          </a:xfrm>
          <a:prstGeom prst="rect">
            <a:avLst/>
          </a:prstGeom>
          <a:gradFill>
            <a:gsLst>
              <a:gs pos="0">
                <a:srgbClr val="FE4A00">
                  <a:alpha val="65882"/>
                </a:srgbClr>
              </a:gs>
              <a:gs pos="100000">
                <a:srgbClr val="A6025C"/>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FB6C05D2-D53F-950D-185E-08B200EEFEB9}"/>
              </a:ext>
            </a:extLst>
          </p:cNvPr>
          <p:cNvSpPr/>
          <p:nvPr/>
        </p:nvSpPr>
        <p:spPr>
          <a:xfrm rot="10800000" flipH="1">
            <a:off x="-18287" y="4582455"/>
            <a:ext cx="6114286" cy="2275539"/>
          </a:xfrm>
          <a:prstGeom prst="rect">
            <a:avLst/>
          </a:prstGeom>
          <a:gradFill>
            <a:gsLst>
              <a:gs pos="0">
                <a:srgbClr val="DA002F">
                  <a:alpha val="0"/>
                </a:srgbClr>
              </a:gs>
              <a:gs pos="99000">
                <a:srgbClr val="92248E">
                  <a:alpha val="2666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BC0AF5C2-3AA9-7510-308E-9D21678F7EFC}"/>
              </a:ext>
            </a:extLst>
          </p:cNvPr>
          <p:cNvSpPr/>
          <p:nvPr/>
        </p:nvSpPr>
        <p:spPr>
          <a:xfrm rot="5400000" flipH="1">
            <a:off x="-148955" y="532365"/>
            <a:ext cx="6878924" cy="5814190"/>
          </a:xfrm>
          <a:prstGeom prst="rect">
            <a:avLst/>
          </a:prstGeom>
          <a:gradFill>
            <a:gsLst>
              <a:gs pos="0">
                <a:srgbClr val="FE4A00">
                  <a:alpha val="0"/>
                </a:srgbClr>
              </a:gs>
              <a:gs pos="100000">
                <a:srgbClr val="A60296">
                  <a:alpha val="38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a:extLst>
              <a:ext uri="{FF2B5EF4-FFF2-40B4-BE49-F238E27FC236}">
                <a16:creationId xmlns:a16="http://schemas.microsoft.com/office/drawing/2014/main" id="{13D13448-08C3-4231-6CCA-F17E4C608199}"/>
              </a:ext>
            </a:extLst>
          </p:cNvPr>
          <p:cNvSpPr/>
          <p:nvPr/>
        </p:nvSpPr>
        <p:spPr>
          <a:xfrm rot="10800000">
            <a:off x="949046" y="1319084"/>
            <a:ext cx="4648799" cy="4648799"/>
          </a:xfrm>
          <a:prstGeom prst="ellipse">
            <a:avLst/>
          </a:pr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941832"/>
            <a:ext cx="4626864" cy="3209544"/>
          </a:xfrm>
        </p:spPr>
        <p:txBody>
          <a:bodyPr vert="horz" lIns="91440" tIns="45720" rIns="91440" bIns="45720" rtlCol="0" anchor="b">
            <a:normAutofit/>
          </a:bodyPr>
          <a:lstStyle>
            <a:lvl1pPr>
              <a:defRPr lang="en-US" sz="3600" cap="all" spc="700" baseline="0" dirty="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74336"/>
            <a:ext cx="4626864" cy="1453896"/>
          </a:xfrm>
        </p:spPr>
        <p:txBody>
          <a:bodyPr vert="horz" lIns="91440" tIns="45720" rIns="91440" bIns="45720" rtlCol="0" anchor="ctr">
            <a:normAutofit/>
          </a:bodyPr>
          <a:lstStyle>
            <a:lvl1pPr marL="0" indent="0">
              <a:buNone/>
              <a:defRPr lang="en-US" cap="all" spc="400" baseline="0" dirty="0">
                <a:solidFill>
                  <a:schemeClr val="bg1"/>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31520" y="6455664"/>
            <a:ext cx="4096512" cy="365760"/>
          </a:xfrm>
        </p:spPr>
        <p:txBody>
          <a:bodyPr/>
          <a:lstStyle>
            <a:lvl1pPr algn="l">
              <a:defRPr>
                <a:solidFill>
                  <a:schemeClr val="bg1"/>
                </a:solidFill>
              </a:defRPr>
            </a:lvl1pPr>
          </a:lstStyle>
          <a:p>
            <a:fld id="{F2D689D1-54B3-41D9-B112-32329B9B3CC6}"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4809744" y="6455664"/>
            <a:ext cx="548640" cy="365760"/>
          </a:xfrm>
        </p:spPr>
        <p:txBody>
          <a:bodyPr/>
          <a:lstStyle>
            <a:lvl1pPr>
              <a:defRPr>
                <a:solidFill>
                  <a:schemeClr val="bg1"/>
                </a:solidFill>
              </a:defRPr>
            </a:lvl1pPr>
          </a:lstStyle>
          <a:p>
            <a:fld id="{CC057153-B650-4DEB-B370-79DDCFDCE934}" type="slidenum">
              <a:rPr lang="en-US" smtClean="0"/>
              <a:pPr/>
              <a:t>‹#›</a:t>
            </a:fld>
            <a:endParaRPr lang="en-US"/>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hasCustomPrompt="1"/>
          </p:nvPr>
        </p:nvSpPr>
        <p:spPr>
          <a:xfrm>
            <a:off x="6092952" y="0"/>
            <a:ext cx="6099048" cy="6858000"/>
          </a:xfrm>
          <a:blipFill>
            <a:blip r:embed="rId2">
              <a:alphaModFix amt="7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315103392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9A9201-705F-55B6-3F46-D68411A32E2A}"/>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4BBA50-2898-3426-D749-CD2833395810}"/>
              </a:ext>
            </a:extLst>
          </p:cNvPr>
          <p:cNvSpPr/>
          <p:nvPr/>
        </p:nvSpPr>
        <p:spPr>
          <a:xfrm>
            <a:off x="1009651" y="1028701"/>
            <a:ext cx="10172700" cy="4800598"/>
          </a:xfrm>
          <a:prstGeom prst="rect">
            <a:avLst/>
          </a:prstGeom>
          <a:solidFill>
            <a:srgbClr val="FFFFFF"/>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6BEDF5-EA71-E3BD-29EA-A8A58B1227EE}"/>
              </a:ext>
            </a:extLst>
          </p:cNvPr>
          <p:cNvSpPr/>
          <p:nvPr/>
        </p:nvSpPr>
        <p:spPr>
          <a:xfrm flipH="1">
            <a:off x="8115303" y="1028698"/>
            <a:ext cx="3086100" cy="4800599"/>
          </a:xfrm>
          <a:prstGeom prst="rect">
            <a:avLst/>
          </a:prstGeom>
          <a:gradFill>
            <a:gsLst>
              <a:gs pos="0">
                <a:srgbClr val="FE4A00">
                  <a:alpha val="81000"/>
                </a:srgbClr>
              </a:gs>
              <a:gs pos="100000">
                <a:srgbClr val="9C2C97"/>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2ABA6F75-CEBF-CDAC-9F4B-3C794F813211}"/>
              </a:ext>
            </a:extLst>
          </p:cNvPr>
          <p:cNvSpPr/>
          <p:nvPr/>
        </p:nvSpPr>
        <p:spPr>
          <a:xfrm rot="10800000" flipH="1">
            <a:off x="8124832" y="1028696"/>
            <a:ext cx="3076572" cy="3584648"/>
          </a:xfrm>
          <a:prstGeom prst="rect">
            <a:avLst/>
          </a:prstGeom>
          <a:gradFill>
            <a:gsLst>
              <a:gs pos="0">
                <a:srgbClr val="FF6753">
                  <a:alpha val="0"/>
                </a:srgbClr>
              </a:gs>
              <a:gs pos="99000">
                <a:srgbClr val="D6002E">
                  <a:alpha val="44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8531352" y="1792224"/>
            <a:ext cx="2322576" cy="3465576"/>
          </a:xfrm>
        </p:spPr>
        <p:txBody>
          <a:bodyPr anchor="ctr">
            <a:normAutofit/>
          </a:bodyPr>
          <a:lstStyle>
            <a:lvl1pPr algn="ctr">
              <a:lnSpc>
                <a:spcPct val="120000"/>
              </a:lnSpc>
              <a:defRPr sz="1600" b="0" cap="all" spc="400" baseline="0">
                <a:solidFill>
                  <a:schemeClr val="bg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1737360" y="1399032"/>
            <a:ext cx="5751576" cy="4041648"/>
          </a:xfrm>
        </p:spPr>
        <p:txBody>
          <a:bodyPr vert="horz" lIns="91440" tIns="45720" rIns="91440" bIns="45720" rtlCol="0" anchor="ctr">
            <a:normAutofit/>
          </a:bodyPr>
          <a:lstStyle>
            <a:lvl1pPr marL="182880" indent="-182880">
              <a:lnSpc>
                <a:spcPct val="110000"/>
              </a:lnSpc>
              <a:spcBef>
                <a:spcPts val="0"/>
              </a:spcBef>
              <a:buNone/>
              <a:defRPr lang="en-US" sz="3400" b="1" dirty="0">
                <a:latin typeface="+mj-lt"/>
              </a:defRPr>
            </a:lvl1pPr>
          </a:lstStyle>
          <a:p>
            <a:pPr lvl="0"/>
            <a:r>
              <a:rPr lang="en-US" dirty="0"/>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993F7370-1EC1-45B2-A4ED-6E75D0D33CB2}" type="datetime2">
              <a:rPr lang="en-US" smtClean="0"/>
              <a:t>Thursday, October 2, 2025</a:t>
            </a:fld>
            <a:endParaRPr lang="en-US" dirty="0"/>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541394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1" y="294248"/>
            <a:ext cx="10844784" cy="958480"/>
          </a:xfrm>
        </p:spPr>
        <p:txBody>
          <a:bodyPr/>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731521" y="1563624"/>
            <a:ext cx="5074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501384" y="1563624"/>
            <a:ext cx="5074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4DB88F3-C7E5-4A3A-8622-BE18DF2C9CD0}" type="datetime2">
              <a:rPr lang="en-US" smtClean="0"/>
              <a:t>Thursday, October 2,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40439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731520" y="292608"/>
            <a:ext cx="10844784" cy="960120"/>
          </a:xfrm>
        </p:spPr>
        <p:txBody>
          <a:bodyPr/>
          <a:lstStyle/>
          <a:p>
            <a:r>
              <a:rPr lang="en-US" dirty="0"/>
              <a:t>Click to edit Master title style</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31074" y="1380744"/>
            <a:ext cx="507492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731520" y="2020888"/>
            <a:ext cx="5074920" cy="4114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01384" y="1380744"/>
            <a:ext cx="507492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500622" y="2020888"/>
            <a:ext cx="5074920" cy="4114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8B58457-C0B1-48D7-AA49-8444851E001C}" type="datetime2">
              <a:rPr lang="en-US" smtClean="0"/>
              <a:t>Thursday, October 2, 2025</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30613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731520" y="292608"/>
            <a:ext cx="9985248" cy="96012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5E425F8A-070F-4C2E-8BEF-7769438DDE34}" type="datetime2">
              <a:rPr lang="en-US" smtClean="0"/>
              <a:t>Thursday, October 2, 2025</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924242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682FA0DE-C1EF-4C95-BCFB-EDA7D552732F}" type="datetime2">
              <a:rPr lang="en-US" smtClean="0"/>
              <a:t>Thursday, October 2, 2025</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47221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31520" y="553616"/>
            <a:ext cx="3595634" cy="1757505"/>
          </a:xfrm>
        </p:spPr>
        <p:txBody>
          <a:bodyPr anchor="t">
            <a:normAutofit/>
          </a:bodyPr>
          <a:lstStyle>
            <a:lvl1pPr>
              <a:defRPr sz="2800"/>
            </a:lvl1pPr>
          </a:lstStyle>
          <a:p>
            <a:r>
              <a:rPr lang="en-US" dirty="0"/>
              <a:t>Click to edit Master title style</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31520"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39309"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62CA9131-97A4-4253-BF80-685917177C53}" type="datetime2">
              <a:rPr lang="en-US" smtClean="0"/>
              <a:t>Thursday, October 2, 2025</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82582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31520" y="557784"/>
            <a:ext cx="3713996" cy="2212313"/>
          </a:xfrm>
        </p:spPr>
        <p:txBody>
          <a:bodyPr anchor="t">
            <a:normAutofit/>
          </a:bodyPr>
          <a:lstStyle>
            <a:lvl1pPr>
              <a:defRPr sz="3200"/>
            </a:lvl1pPr>
          </a:lstStyle>
          <a:p>
            <a:r>
              <a:rPr lang="en-US" dirty="0"/>
              <a:t>Click to edit Master title style</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0" y="2826137"/>
            <a:ext cx="3310128" cy="3153877"/>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E5A5D34-8853-9D0F-8F1B-90E5CC5A7D5F}"/>
              </a:ext>
            </a:extLst>
          </p:cNvPr>
          <p:cNvSpPr>
            <a:spLocks noGrp="1"/>
          </p:cNvSpPr>
          <p:nvPr>
            <p:ph type="pic" sz="quarter" idx="13" hasCustomPrompt="1"/>
          </p:nvPr>
        </p:nvSpPr>
        <p:spPr>
          <a:xfrm>
            <a:off x="5421313" y="603504"/>
            <a:ext cx="6154737" cy="5376510"/>
          </a:xfrm>
          <a:blipFill>
            <a:blip r:embed="rId2">
              <a:alphaModFix amt="70000"/>
            </a:blip>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A2EAB38C-EAAD-4752-A6B6-9F33A31C7FA1}" type="datetime2">
              <a:rPr lang="en-US" smtClean="0"/>
              <a:t>Thursday, October 2, 2025</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3814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80E46A2F-19F0-DFCD-9CE3-04C79F793D8F}"/>
              </a:ext>
            </a:extLst>
          </p:cNvPr>
          <p:cNvSpPr/>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Rectangle 6">
            <a:extLst>
              <a:ext uri="{FF2B5EF4-FFF2-40B4-BE49-F238E27FC236}">
                <a16:creationId xmlns:a16="http://schemas.microsoft.com/office/drawing/2014/main" id="{C51DC8D0-ECB3-9C81-4ADA-D2C30B00B146}"/>
              </a:ext>
            </a:extLst>
          </p:cNvPr>
          <p:cNvSpPr/>
          <p:nvPr/>
        </p:nvSpPr>
        <p:spPr>
          <a:xfrm>
            <a:off x="-6" y="1"/>
            <a:ext cx="12192006" cy="3200400"/>
          </a:xfrm>
          <a:prstGeom prst="rect">
            <a:avLst/>
          </a:prstGeom>
          <a:gradFill>
            <a:gsLst>
              <a:gs pos="8000">
                <a:srgbClr val="D861D4"/>
              </a:gs>
              <a:gs pos="100000">
                <a:srgbClr val="DA002F">
                  <a:alpha val="7764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A9673D-65B2-D6C4-C53F-8652E7E8A8A2}"/>
              </a:ext>
            </a:extLst>
          </p:cNvPr>
          <p:cNvSpPr/>
          <p:nvPr/>
        </p:nvSpPr>
        <p:spPr>
          <a:xfrm rot="16200000">
            <a:off x="4495799" y="-4495803"/>
            <a:ext cx="3200402" cy="12192003"/>
          </a:xfrm>
          <a:prstGeom prst="rect">
            <a:avLst/>
          </a:prstGeom>
          <a:gradFill>
            <a:gsLst>
              <a:gs pos="0">
                <a:srgbClr val="FE4A00">
                  <a:alpha val="49804"/>
                </a:srgbClr>
              </a:gs>
              <a:gs pos="99000">
                <a:srgbClr val="92248E">
                  <a:alpha val="62353"/>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2E07E3-56CC-285D-C461-695C95F6ECD4}"/>
              </a:ext>
            </a:extLst>
          </p:cNvPr>
          <p:cNvSpPr/>
          <p:nvPr/>
        </p:nvSpPr>
        <p:spPr>
          <a:xfrm rot="10800000">
            <a:off x="8115300" y="-1"/>
            <a:ext cx="4076700" cy="3200400"/>
          </a:xfrm>
          <a:prstGeom prst="rect">
            <a:avLst/>
          </a:prstGeom>
          <a:gradFill>
            <a:gsLst>
              <a:gs pos="0">
                <a:srgbClr val="DA002F">
                  <a:alpha val="12941"/>
                </a:srgbClr>
              </a:gs>
              <a:gs pos="84000">
                <a:srgbClr val="FF907A">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013C450-5422-C684-DC49-499D1A1B957B}"/>
              </a:ext>
            </a:extLst>
          </p:cNvPr>
          <p:cNvSpPr/>
          <p:nvPr/>
        </p:nvSpPr>
        <p:spPr>
          <a:xfrm rot="12508972">
            <a:off x="5601200" y="-1241452"/>
            <a:ext cx="4600694" cy="3518859"/>
          </a:xfrm>
          <a:custGeom>
            <a:avLst/>
            <a:gdLst>
              <a:gd name="connsiteX0" fmla="*/ 4600694 w 4600694"/>
              <a:gd name="connsiteY0" fmla="*/ 1140993 h 3518859"/>
              <a:gd name="connsiteX1" fmla="*/ 218087 w 4600694"/>
              <a:gd name="connsiteY1" fmla="*/ 3518859 h 3518859"/>
              <a:gd name="connsiteX2" fmla="*/ 141518 w 4600694"/>
              <a:gd name="connsiteY2" fmla="*/ 3334617 h 3518859"/>
              <a:gd name="connsiteX3" fmla="*/ 0 w 4600694"/>
              <a:gd name="connsiteY3" fmla="*/ 2502877 h 3518859"/>
              <a:gd name="connsiteX4" fmla="*/ 2502877 w 4600694"/>
              <a:gd name="connsiteY4" fmla="*/ 0 h 3518859"/>
              <a:gd name="connsiteX5" fmla="*/ 4526396 w 4600694"/>
              <a:gd name="connsiteY5" fmla="*/ 1029569 h 35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694" h="3518859">
                <a:moveTo>
                  <a:pt x="4600694" y="1140993"/>
                </a:moveTo>
                <a:lnTo>
                  <a:pt x="218087" y="3518859"/>
                </a:lnTo>
                <a:lnTo>
                  <a:pt x="141518" y="3334617"/>
                </a:lnTo>
                <a:cubicBezTo>
                  <a:pt x="49860" y="3074390"/>
                  <a:pt x="0" y="2794456"/>
                  <a:pt x="0" y="2502877"/>
                </a:cubicBezTo>
                <a:cubicBezTo>
                  <a:pt x="0" y="1120576"/>
                  <a:pt x="1120576" y="0"/>
                  <a:pt x="2502877" y="0"/>
                </a:cubicBezTo>
                <a:cubicBezTo>
                  <a:pt x="3334417" y="0"/>
                  <a:pt x="4071245" y="405511"/>
                  <a:pt x="4526396" y="1029569"/>
                </a:cubicBezTo>
                <a:close/>
              </a:path>
            </a:pathLst>
          </a:custGeom>
          <a:gradFill>
            <a:gsLst>
              <a:gs pos="31000">
                <a:srgbClr val="FF907A">
                  <a:alpha val="0"/>
                </a:srgbClr>
              </a:gs>
              <a:gs pos="85000">
                <a:srgbClr val="FFBCAF">
                  <a:alpha val="23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179576"/>
            <a:ext cx="10881360" cy="1728216"/>
          </a:xfrm>
        </p:spPr>
        <p:txBody>
          <a:bodyPr anchor="b">
            <a:normAutofit/>
          </a:bodyPr>
          <a:lstStyle>
            <a:lvl1pPr>
              <a:defRPr sz="60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731520" y="3657600"/>
            <a:ext cx="10881360" cy="27432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770D6DD4-D4A4-4FD2-90EE-29743B49734D}"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06498286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875154-47EA-9315-F160-02DA5541D65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Rectangle 7">
            <a:extLst>
              <a:ext uri="{FF2B5EF4-FFF2-40B4-BE49-F238E27FC236}">
                <a16:creationId xmlns:a16="http://schemas.microsoft.com/office/drawing/2014/main" id="{9617130E-6216-789E-BE08-6D1E3E75622B}"/>
              </a:ext>
            </a:extLst>
          </p:cNvPr>
          <p:cNvSpPr/>
          <p:nvPr/>
        </p:nvSpPr>
        <p:spPr>
          <a:xfrm>
            <a:off x="-6" y="1"/>
            <a:ext cx="12192006" cy="3200400"/>
          </a:xfrm>
          <a:prstGeom prst="rect">
            <a:avLst/>
          </a:prstGeom>
          <a:gradFill>
            <a:gsLst>
              <a:gs pos="8000">
                <a:srgbClr val="D861D4"/>
              </a:gs>
              <a:gs pos="100000">
                <a:srgbClr val="DA002F">
                  <a:alpha val="7764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499983-7B9C-7C3D-25C2-1715A4226DE4}"/>
              </a:ext>
            </a:extLst>
          </p:cNvPr>
          <p:cNvSpPr/>
          <p:nvPr/>
        </p:nvSpPr>
        <p:spPr>
          <a:xfrm rot="16200000">
            <a:off x="4495799" y="-4495803"/>
            <a:ext cx="3200402" cy="12192003"/>
          </a:xfrm>
          <a:prstGeom prst="rect">
            <a:avLst/>
          </a:prstGeom>
          <a:gradFill>
            <a:gsLst>
              <a:gs pos="0">
                <a:srgbClr val="FE4A00">
                  <a:alpha val="49804"/>
                </a:srgbClr>
              </a:gs>
              <a:gs pos="99000">
                <a:srgbClr val="92248E">
                  <a:alpha val="62353"/>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92B90-6109-F01B-1ABB-6BED7A1F1389}"/>
              </a:ext>
            </a:extLst>
          </p:cNvPr>
          <p:cNvSpPr/>
          <p:nvPr/>
        </p:nvSpPr>
        <p:spPr>
          <a:xfrm rot="10800000">
            <a:off x="8115300" y="-5"/>
            <a:ext cx="4076700" cy="3200404"/>
          </a:xfrm>
          <a:prstGeom prst="rect">
            <a:avLst/>
          </a:prstGeom>
          <a:gradFill>
            <a:gsLst>
              <a:gs pos="0">
                <a:srgbClr val="DA002F">
                  <a:alpha val="12941"/>
                </a:srgbClr>
              </a:gs>
              <a:gs pos="84000">
                <a:srgbClr val="FF907A">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8F1BDFB-261A-F796-17BC-584DAB2E77B1}"/>
              </a:ext>
            </a:extLst>
          </p:cNvPr>
          <p:cNvSpPr/>
          <p:nvPr/>
        </p:nvSpPr>
        <p:spPr>
          <a:xfrm rot="12508972">
            <a:off x="5601200" y="-1241452"/>
            <a:ext cx="4600694" cy="3518859"/>
          </a:xfrm>
          <a:custGeom>
            <a:avLst/>
            <a:gdLst>
              <a:gd name="connsiteX0" fmla="*/ 4600694 w 4600694"/>
              <a:gd name="connsiteY0" fmla="*/ 1140993 h 3518859"/>
              <a:gd name="connsiteX1" fmla="*/ 218087 w 4600694"/>
              <a:gd name="connsiteY1" fmla="*/ 3518859 h 3518859"/>
              <a:gd name="connsiteX2" fmla="*/ 141518 w 4600694"/>
              <a:gd name="connsiteY2" fmla="*/ 3334617 h 3518859"/>
              <a:gd name="connsiteX3" fmla="*/ 0 w 4600694"/>
              <a:gd name="connsiteY3" fmla="*/ 2502877 h 3518859"/>
              <a:gd name="connsiteX4" fmla="*/ 2502877 w 4600694"/>
              <a:gd name="connsiteY4" fmla="*/ 0 h 3518859"/>
              <a:gd name="connsiteX5" fmla="*/ 4526396 w 4600694"/>
              <a:gd name="connsiteY5" fmla="*/ 1029569 h 35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694" h="3518859">
                <a:moveTo>
                  <a:pt x="4600694" y="1140993"/>
                </a:moveTo>
                <a:lnTo>
                  <a:pt x="218087" y="3518859"/>
                </a:lnTo>
                <a:lnTo>
                  <a:pt x="141518" y="3334617"/>
                </a:lnTo>
                <a:cubicBezTo>
                  <a:pt x="49860" y="3074390"/>
                  <a:pt x="0" y="2794456"/>
                  <a:pt x="0" y="2502877"/>
                </a:cubicBezTo>
                <a:cubicBezTo>
                  <a:pt x="0" y="1120576"/>
                  <a:pt x="1120576" y="0"/>
                  <a:pt x="2502877" y="0"/>
                </a:cubicBezTo>
                <a:cubicBezTo>
                  <a:pt x="3334417" y="0"/>
                  <a:pt x="4071245" y="405511"/>
                  <a:pt x="4526396" y="1029569"/>
                </a:cubicBezTo>
                <a:close/>
              </a:path>
            </a:pathLst>
          </a:custGeom>
          <a:gradFill>
            <a:gsLst>
              <a:gs pos="31000">
                <a:srgbClr val="FF907A">
                  <a:alpha val="0"/>
                </a:srgbClr>
              </a:gs>
              <a:gs pos="85000">
                <a:srgbClr val="FFBCAF">
                  <a:alpha val="23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179576"/>
            <a:ext cx="9994392" cy="1728216"/>
          </a:xfrm>
        </p:spPr>
        <p:txBody>
          <a:bodyPr anchor="b">
            <a:normAutofit/>
          </a:bodyPr>
          <a:lstStyle>
            <a:lvl1pPr>
              <a:defRPr sz="60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731520" y="3931920"/>
            <a:ext cx="9994392" cy="1806728"/>
          </a:xfrm>
        </p:spPr>
        <p:txBody>
          <a:bodyPr vert="horz" lIns="91440" tIns="45720" rIns="91440" bIns="45720" rtlCol="0">
            <a:normAutofit/>
          </a:bodyPr>
          <a:lstStyle>
            <a:lvl1pPr marL="0" indent="0">
              <a:buNone/>
              <a:defRPr lang="en-US" sz="2400" dirty="0"/>
            </a:lvl1pPr>
            <a:lvl2pPr marL="228600" indent="0">
              <a:buNone/>
              <a:defRPr lang="en-US" sz="2000" dirty="0"/>
            </a:lvl2pPr>
            <a:lvl3pPr marL="457200" indent="0">
              <a:buNone/>
              <a:defRPr lang="en-US" sz="1800" dirty="0"/>
            </a:lvl3pPr>
            <a:lvl4pPr marL="685800" indent="0">
              <a:buNone/>
              <a:defRPr lang="en-US" sz="16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D7812B7D-2375-41E3-8CF6-637C0157FD6F}"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93721955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8E3E8-0931-8EEE-FF77-1C25EBBE79AA}"/>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E0C29-D9B0-E434-079F-9F0C40DF20EC}"/>
              </a:ext>
            </a:extLst>
          </p:cNvPr>
          <p:cNvSpPr/>
          <p:nvPr/>
        </p:nvSpPr>
        <p:spPr>
          <a:xfrm rot="5400000" flipH="1">
            <a:off x="-1399562" y="1399556"/>
            <a:ext cx="6875820" cy="4076703"/>
          </a:xfrm>
          <a:prstGeom prst="rect">
            <a:avLst/>
          </a:prstGeom>
          <a:gradFill>
            <a:gsLst>
              <a:gs pos="11000">
                <a:srgbClr val="92248E"/>
              </a:gs>
              <a:gs pos="100000">
                <a:srgbClr val="FF411C">
                  <a:alpha val="8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9F604E-FEFA-3809-8244-5B72EE7BB044}"/>
              </a:ext>
            </a:extLst>
          </p:cNvPr>
          <p:cNvSpPr/>
          <p:nvPr/>
        </p:nvSpPr>
        <p:spPr>
          <a:xfrm rot="16200000">
            <a:off x="890124" y="3681875"/>
            <a:ext cx="2296453" cy="4076701"/>
          </a:xfrm>
          <a:prstGeom prst="rect">
            <a:avLst/>
          </a:prstGeom>
          <a:gradFill>
            <a:gsLst>
              <a:gs pos="0">
                <a:srgbClr val="DA002F">
                  <a:alpha val="55000"/>
                </a:srgbClr>
              </a:gs>
              <a:gs pos="100000">
                <a:srgbClr val="FF907A">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8E261-930C-6A44-A568-9DD2A88D3526}"/>
              </a:ext>
            </a:extLst>
          </p:cNvPr>
          <p:cNvSpPr/>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rgbClr val="FFDBCC">
                  <a:alpha val="0"/>
                </a:srgbClr>
              </a:gs>
              <a:gs pos="100000">
                <a:srgbClr val="FF907A">
                  <a:alpha val="30000"/>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850392"/>
            <a:ext cx="2935224" cy="3035808"/>
          </a:xfrm>
        </p:spPr>
        <p:txBody>
          <a:bodyPr vert="horz" lIns="91440" tIns="45720" rIns="91440" bIns="45720" rtlCol="0" anchor="t">
            <a:normAutofit/>
          </a:bodyPr>
          <a:lstStyle>
            <a:lvl1pPr>
              <a:defRPr lang="en-US" cap="all" spc="70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8" y="5001768"/>
            <a:ext cx="2926080" cy="1490472"/>
          </a:xfrm>
        </p:spPr>
        <p:txBody>
          <a:bodyPr vert="horz" lIns="91440" tIns="45720" rIns="91440" bIns="45720" rtlCol="0" anchor="ctr">
            <a:normAutofit/>
          </a:bodyPr>
          <a:lstStyle>
            <a:lvl1pPr marL="0" indent="0">
              <a:buNone/>
              <a:defRPr lang="en-US" sz="1600" cap="all" spc="400" baseline="0" dirty="0">
                <a:solidFill>
                  <a:schemeClr val="bg1"/>
                </a:solidFill>
                <a:latin typeface="+mj-lt"/>
              </a:defRPr>
            </a:lvl1pPr>
          </a:lstStyle>
          <a:p>
            <a:pPr lvl="0"/>
            <a:r>
              <a:rPr lang="en-US" dirty="0"/>
              <a:t>Click to edit Master subtitle style</a:t>
            </a:r>
          </a:p>
        </p:txBody>
      </p:sp>
      <p:sp>
        <p:nvSpPr>
          <p:cNvPr id="18" name="Footer Placeholder 17">
            <a:extLst>
              <a:ext uri="{FF2B5EF4-FFF2-40B4-BE49-F238E27FC236}">
                <a16:creationId xmlns:a16="http://schemas.microsoft.com/office/drawing/2014/main" id="{EEDD729C-2F42-9729-3280-C9066997083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9" name="Slide Number Placeholder 18">
            <a:extLst>
              <a:ext uri="{FF2B5EF4-FFF2-40B4-BE49-F238E27FC236}">
                <a16:creationId xmlns:a16="http://schemas.microsoft.com/office/drawing/2014/main" id="{036F8F79-3CDB-6415-DDB2-2D674522D5B0}"/>
              </a:ext>
            </a:extLst>
          </p:cNvPr>
          <p:cNvSpPr>
            <a:spLocks noGrp="1"/>
          </p:cNvSpPr>
          <p:nvPr>
            <p:ph type="sldNum" sz="quarter" idx="12"/>
          </p:nvPr>
        </p:nvSpPr>
        <p:spPr>
          <a:xfrm>
            <a:off x="32004" y="6455664"/>
            <a:ext cx="548640" cy="365760"/>
          </a:xfrm>
        </p:spPr>
        <p:txBody>
          <a:bodyPr/>
          <a:lstStyle>
            <a:lvl1pPr>
              <a:defRPr>
                <a:solidFill>
                  <a:schemeClr val="bg1"/>
                </a:solidFill>
              </a:defRPr>
            </a:lvl1pPr>
          </a:lstStyle>
          <a:p>
            <a:fld id="{CC057153-B650-4DEB-B370-79DDCFDCE934}" type="slidenum">
              <a:rPr lang="en-US" smtClean="0"/>
              <a:pPr/>
              <a:t>‹#›</a:t>
            </a:fld>
            <a:endParaRPr lang="en-US"/>
          </a:p>
        </p:txBody>
      </p:sp>
      <p:sp>
        <p:nvSpPr>
          <p:cNvPr id="17" name="Date Placeholder 16">
            <a:extLst>
              <a:ext uri="{FF2B5EF4-FFF2-40B4-BE49-F238E27FC236}">
                <a16:creationId xmlns:a16="http://schemas.microsoft.com/office/drawing/2014/main" id="{7911B295-8CBE-7949-8048-EBF414619287}"/>
              </a:ext>
            </a:extLst>
          </p:cNvPr>
          <p:cNvSpPr>
            <a:spLocks noGrp="1"/>
          </p:cNvSpPr>
          <p:nvPr>
            <p:ph type="dt" sz="half" idx="10"/>
          </p:nvPr>
        </p:nvSpPr>
        <p:spPr>
          <a:xfrm>
            <a:off x="612648" y="6455664"/>
            <a:ext cx="3227832" cy="365760"/>
          </a:xfrm>
        </p:spPr>
        <p:txBody>
          <a:bodyPr/>
          <a:lstStyle>
            <a:lvl1pPr algn="l">
              <a:defRPr>
                <a:solidFill>
                  <a:schemeClr val="bg1"/>
                </a:solidFill>
              </a:defRPr>
            </a:lvl1pPr>
          </a:lstStyle>
          <a:p>
            <a:fld id="{E144AFCF-5D00-4E8A-BE78-0A3382672AA6}" type="datetime2">
              <a:rPr lang="en-US" smtClean="0"/>
              <a:t>Thursday, October 2, 2025</a:t>
            </a:fld>
            <a:endParaRPr lang="en-US"/>
          </a:p>
        </p:txBody>
      </p:sp>
      <p:sp>
        <p:nvSpPr>
          <p:cNvPr id="15" name="Picture Placeholder 14">
            <a:extLst>
              <a:ext uri="{FF2B5EF4-FFF2-40B4-BE49-F238E27FC236}">
                <a16:creationId xmlns:a16="http://schemas.microsoft.com/office/drawing/2014/main" id="{B889FC6C-F243-CA40-35F8-13153EA5EBE9}"/>
              </a:ext>
            </a:extLst>
          </p:cNvPr>
          <p:cNvSpPr>
            <a:spLocks noGrp="1"/>
          </p:cNvSpPr>
          <p:nvPr>
            <p:ph type="pic" sz="quarter" idx="13" hasCustomPrompt="1"/>
          </p:nvPr>
        </p:nvSpPr>
        <p:spPr>
          <a:xfrm>
            <a:off x="4076700" y="0"/>
            <a:ext cx="8115300" cy="6868452"/>
          </a:xfrm>
          <a:blipFill>
            <a:blip r:embed="rId2">
              <a:alphaModFix amt="7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126511437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FE7F8B-D1C1-6301-75A5-2EC4374F9AF1}"/>
              </a:ext>
            </a:extLst>
          </p:cNvPr>
          <p:cNvSpPr/>
          <p:nvPr/>
        </p:nvSpPr>
        <p:spPr>
          <a:xfrm flipH="1" flipV="1">
            <a:off x="-14449" y="0"/>
            <a:ext cx="12224736"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C1D8467A-A1B6-E7E6-CAD4-E63E0FE2CCCB}"/>
              </a:ext>
            </a:extLst>
          </p:cNvPr>
          <p:cNvSpPr/>
          <p:nvPr/>
        </p:nvSpPr>
        <p:spPr>
          <a:xfrm flipV="1">
            <a:off x="-7227" y="-5046"/>
            <a:ext cx="12217513" cy="6865568"/>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2A9C06E7-BC9C-2F5F-5DD1-D04EB713C63D}"/>
              </a:ext>
            </a:extLst>
          </p:cNvPr>
          <p:cNvSpPr/>
          <p:nvPr/>
        </p:nvSpPr>
        <p:spPr>
          <a:xfrm rot="10800000" flipH="1" flipV="1">
            <a:off x="-25514" y="-5045"/>
            <a:ext cx="12217514" cy="6865568"/>
          </a:xfrm>
          <a:prstGeom prst="rect">
            <a:avLst/>
          </a:prstGeom>
          <a:gradFill>
            <a:gsLst>
              <a:gs pos="0">
                <a:srgbClr val="FA0036">
                  <a:alpha val="4000"/>
                </a:srgbClr>
              </a:gs>
              <a:gs pos="99000">
                <a:schemeClr val="accent2">
                  <a:alpha val="9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985261F8-8CD8-F2E0-C386-BE6A16D95BFC}"/>
              </a:ext>
            </a:extLst>
          </p:cNvPr>
          <p:cNvSpPr/>
          <p:nvPr/>
        </p:nvSpPr>
        <p:spPr>
          <a:xfrm rot="16200000" flipH="1" flipV="1">
            <a:off x="3802775" y="-3817222"/>
            <a:ext cx="4571999" cy="12206450"/>
          </a:xfrm>
          <a:prstGeom prst="rect">
            <a:avLst/>
          </a:prstGeom>
          <a:gradFill>
            <a:gsLst>
              <a:gs pos="0">
                <a:srgbClr val="D861D4">
                  <a:alpha val="0"/>
                </a:srgbClr>
              </a:gs>
              <a:gs pos="100000">
                <a:srgbClr val="FF7037">
                  <a:alpha val="66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a:extLst>
              <a:ext uri="{FF2B5EF4-FFF2-40B4-BE49-F238E27FC236}">
                <a16:creationId xmlns:a16="http://schemas.microsoft.com/office/drawing/2014/main" id="{D3D4A82C-6849-A88D-6D57-833E9A7481B9}"/>
              </a:ext>
            </a:extLst>
          </p:cNvPr>
          <p:cNvSpPr/>
          <p:nvPr/>
        </p:nvSpPr>
        <p:spPr>
          <a:xfrm rot="13168948" flipH="1" flipV="1">
            <a:off x="1027160" y="609473"/>
            <a:ext cx="5005754" cy="5005754"/>
          </a:xfrm>
          <a:prstGeom prst="ellipse">
            <a:avLst/>
          </a:prstGeom>
          <a:gradFill>
            <a:gsLst>
              <a:gs pos="31000">
                <a:srgbClr val="FF907A">
                  <a:alpha val="0"/>
                </a:srgbClr>
              </a:gs>
              <a:gs pos="85000">
                <a:srgbClr val="FFBCAF">
                  <a:alpha val="2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55CA38-7F60-D664-4EC0-C54B60C02BCF}"/>
              </a:ext>
            </a:extLst>
          </p:cNvPr>
          <p:cNvSpPr/>
          <p:nvPr/>
        </p:nvSpPr>
        <p:spPr>
          <a:xfrm rot="5400000" flipV="1">
            <a:off x="-1913484" y="1896512"/>
            <a:ext cx="6860522" cy="3062447"/>
          </a:xfrm>
          <a:prstGeom prst="rect">
            <a:avLst/>
          </a:prstGeom>
          <a:gradFill>
            <a:gsLst>
              <a:gs pos="0">
                <a:srgbClr val="FA0036">
                  <a:alpha val="62000"/>
                </a:srgbClr>
              </a:gs>
              <a:gs pos="77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557016" y="987552"/>
            <a:ext cx="7644384" cy="2944368"/>
          </a:xfrm>
        </p:spPr>
        <p:txBody>
          <a:bodyPr vert="horz" lIns="91440" tIns="45720" rIns="91440" bIns="45720" rtlCol="0" anchor="b">
            <a:normAutofit/>
          </a:bodyPr>
          <a:lstStyle>
            <a:lvl1pPr>
              <a:defRPr lang="en-US" sz="5400" cap="all" spc="70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538728" y="5294376"/>
            <a:ext cx="7644384" cy="1078992"/>
          </a:xfrm>
        </p:spPr>
        <p:txBody>
          <a:bodyPr vert="horz" lIns="91440" tIns="45720" rIns="91440" bIns="45720" rtlCol="0" anchor="ctr">
            <a:normAutofit/>
          </a:bodyPr>
          <a:lstStyle>
            <a:lvl1pPr marL="0" indent="0">
              <a:buNone/>
              <a:defRPr lang="en-US" cap="all" spc="400" baseline="0">
                <a:solidFill>
                  <a:schemeClr val="bg1"/>
                </a:solidFill>
                <a:latin typeface="+mj-lt"/>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F3DE8AB4-3D9C-4366-A8D9-9A4F01D11121}"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18956933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344B8E2B-A9B5-DCE0-5C06-E99F762397CB}"/>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C38FEA-146D-53B3-36B0-5CBD8040636E}"/>
              </a:ext>
            </a:extLst>
          </p:cNvPr>
          <p:cNvSpPr/>
          <p:nvPr/>
        </p:nvSpPr>
        <p:spPr>
          <a:xfrm flipH="1">
            <a:off x="9143995" y="0"/>
            <a:ext cx="3076356" cy="6858000"/>
          </a:xfrm>
          <a:prstGeom prst="rect">
            <a:avLst/>
          </a:prstGeom>
          <a:gradFill>
            <a:gsLst>
              <a:gs pos="0">
                <a:srgbClr val="FF907A"/>
              </a:gs>
              <a:gs pos="100000">
                <a:srgbClr val="DA002F">
                  <a:alpha val="85882"/>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84D35E-A520-CA7A-97CB-6D815AB4CC5D}"/>
              </a:ext>
            </a:extLst>
          </p:cNvPr>
          <p:cNvSpPr/>
          <p:nvPr/>
        </p:nvSpPr>
        <p:spPr>
          <a:xfrm flipH="1">
            <a:off x="9143990" y="-1"/>
            <a:ext cx="3076355" cy="4572001"/>
          </a:xfrm>
          <a:prstGeom prst="rect">
            <a:avLst/>
          </a:prstGeom>
          <a:gradFill>
            <a:gsLst>
              <a:gs pos="26000">
                <a:srgbClr val="FE4A00">
                  <a:alpha val="0"/>
                </a:srgbClr>
              </a:gs>
              <a:gs pos="100000">
                <a:srgbClr val="DA002F">
                  <a:alpha val="65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5E890B-58C1-DD36-E90B-FFF0BE0CB5CB}"/>
              </a:ext>
            </a:extLst>
          </p:cNvPr>
          <p:cNvSpPr/>
          <p:nvPr/>
        </p:nvSpPr>
        <p:spPr>
          <a:xfrm rot="5400000" flipH="1">
            <a:off x="7253161" y="1890822"/>
            <a:ext cx="6858001" cy="3076355"/>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BCD52CC-E8F2-3220-AE19-8A482DD1F236}"/>
              </a:ext>
            </a:extLst>
          </p:cNvPr>
          <p:cNvSpPr/>
          <p:nvPr/>
        </p:nvSpPr>
        <p:spPr>
          <a:xfrm rot="12508972">
            <a:off x="7949750" y="1673989"/>
            <a:ext cx="3201591" cy="4397456"/>
          </a:xfrm>
          <a:custGeom>
            <a:avLst/>
            <a:gdLst>
              <a:gd name="connsiteX0" fmla="*/ 3201591 w 3201591"/>
              <a:gd name="connsiteY0" fmla="*/ 4296647 h 4397456"/>
              <a:gd name="connsiteX1" fmla="*/ 3007294 w 3201591"/>
              <a:gd name="connsiteY1" fmla="*/ 4346606 h 4397456"/>
              <a:gd name="connsiteX2" fmla="*/ 2502877 w 3201591"/>
              <a:gd name="connsiteY2" fmla="*/ 4397456 h 4397456"/>
              <a:gd name="connsiteX3" fmla="*/ 0 w 3201591"/>
              <a:gd name="connsiteY3" fmla="*/ 1894579 h 4397456"/>
              <a:gd name="connsiteX4" fmla="*/ 733076 w 3201591"/>
              <a:gd name="connsiteY4" fmla="*/ 124777 h 4397456"/>
              <a:gd name="connsiteX5" fmla="*/ 870365 w 3201591"/>
              <a:gd name="connsiteY5" fmla="*/ 0 h 43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591" h="4397456">
                <a:moveTo>
                  <a:pt x="3201591" y="4296647"/>
                </a:moveTo>
                <a:lnTo>
                  <a:pt x="3007294" y="4346606"/>
                </a:lnTo>
                <a:cubicBezTo>
                  <a:pt x="2844362" y="4379947"/>
                  <a:pt x="2675664" y="4397456"/>
                  <a:pt x="2502877" y="4397456"/>
                </a:cubicBezTo>
                <a:cubicBezTo>
                  <a:pt x="1120576" y="4397456"/>
                  <a:pt x="0" y="3276880"/>
                  <a:pt x="0" y="1894579"/>
                </a:cubicBezTo>
                <a:cubicBezTo>
                  <a:pt x="0" y="1203428"/>
                  <a:pt x="280144" y="577709"/>
                  <a:pt x="733076" y="124777"/>
                </a:cubicBezTo>
                <a:lnTo>
                  <a:pt x="870365" y="0"/>
                </a:lnTo>
                <a:close/>
              </a:path>
            </a:pathLst>
          </a:custGeom>
          <a:gradFill>
            <a:gsLst>
              <a:gs pos="31000">
                <a:srgbClr val="FF907A">
                  <a:alpha val="0"/>
                </a:srgbClr>
              </a:gs>
              <a:gs pos="85000">
                <a:srgbClr val="FFBCAF">
                  <a:alpha val="1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612648"/>
            <a:ext cx="7004304" cy="3557016"/>
          </a:xfrm>
        </p:spPr>
        <p:txBody>
          <a:bodyPr vert="horz" lIns="91440" tIns="45720" rIns="91440" bIns="45720" rtlCol="0" anchor="t">
            <a:normAutofit/>
          </a:bodyPr>
          <a:lstStyle>
            <a:lvl1pPr>
              <a:defRPr lang="en-US" sz="4800" cap="all" spc="550" baseline="0"/>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6391656" cy="1490472"/>
          </a:xfrm>
        </p:spPr>
        <p:txBody>
          <a:bodyPr vert="horz" lIns="91440" tIns="45720" rIns="91440" bIns="45720" rtlCol="0" anchor="ctr">
            <a:normAutofit/>
          </a:bodyPr>
          <a:lstStyle>
            <a:lvl1pPr marL="0" indent="0">
              <a:buNone/>
              <a:defRPr lang="en-US" cap="all" spc="400" baseline="0">
                <a:latin typeface="+mj-lt"/>
              </a:defRPr>
            </a:lvl1pPr>
          </a:lstStyle>
          <a:p>
            <a:pPr lvl="0"/>
            <a:r>
              <a:rPr lang="en-US" dirty="0"/>
              <a:t>Click to edit Master subtitle style</a:t>
            </a:r>
          </a:p>
        </p:txBody>
      </p:sp>
      <p:sp>
        <p:nvSpPr>
          <p:cNvPr id="13" name="Footer Placeholder 12">
            <a:extLst>
              <a:ext uri="{FF2B5EF4-FFF2-40B4-BE49-F238E27FC236}">
                <a16:creationId xmlns:a16="http://schemas.microsoft.com/office/drawing/2014/main" id="{FED2F463-51E0-AB87-A5B5-6942461AD535}"/>
              </a:ext>
            </a:extLst>
          </p:cNvPr>
          <p:cNvSpPr>
            <a:spLocks noGrp="1"/>
          </p:cNvSpPr>
          <p:nvPr>
            <p:ph type="ftr" sz="quarter" idx="11"/>
          </p:nvPr>
        </p:nvSpPr>
        <p:spPr/>
        <p:txBody>
          <a:bodyPr/>
          <a:lstStyle/>
          <a:p>
            <a:r>
              <a:rPr lang="en-US"/>
              <a:t>Sample Footer Text</a:t>
            </a:r>
          </a:p>
        </p:txBody>
      </p:sp>
      <p:sp>
        <p:nvSpPr>
          <p:cNvPr id="12" name="Date Placeholder 11">
            <a:extLst>
              <a:ext uri="{FF2B5EF4-FFF2-40B4-BE49-F238E27FC236}">
                <a16:creationId xmlns:a16="http://schemas.microsoft.com/office/drawing/2014/main" id="{30796B80-FA43-2B89-5F9F-72443F8E5C6E}"/>
              </a:ext>
            </a:extLst>
          </p:cNvPr>
          <p:cNvSpPr>
            <a:spLocks noGrp="1"/>
          </p:cNvSpPr>
          <p:nvPr>
            <p:ph type="dt" sz="half" idx="10"/>
          </p:nvPr>
        </p:nvSpPr>
        <p:spPr>
          <a:xfrm>
            <a:off x="4954909" y="6455664"/>
            <a:ext cx="3472868" cy="365760"/>
          </a:xfrm>
        </p:spPr>
        <p:txBody>
          <a:bodyPr/>
          <a:lstStyle>
            <a:lvl1pPr>
              <a:defRPr>
                <a:solidFill>
                  <a:schemeClr val="tx1"/>
                </a:solidFill>
              </a:defRPr>
            </a:lvl1pPr>
          </a:lstStyle>
          <a:p>
            <a:fld id="{5259F214-985C-4E7A-8724-986944FA2171}" type="datetime2">
              <a:rPr lang="en-US" smtClean="0"/>
              <a:t>Thursday, October 2, 2025</a:t>
            </a:fld>
            <a:endParaRPr lang="en-US"/>
          </a:p>
        </p:txBody>
      </p:sp>
      <p:sp>
        <p:nvSpPr>
          <p:cNvPr id="14" name="Slide Number Placeholder 13">
            <a:extLst>
              <a:ext uri="{FF2B5EF4-FFF2-40B4-BE49-F238E27FC236}">
                <a16:creationId xmlns:a16="http://schemas.microsoft.com/office/drawing/2014/main" id="{FC1096F3-B460-B6B3-0D52-AEFDD7F69A2E}"/>
              </a:ext>
            </a:extLst>
          </p:cNvPr>
          <p:cNvSpPr>
            <a:spLocks noGrp="1"/>
          </p:cNvSpPr>
          <p:nvPr>
            <p:ph type="sldNum" sz="quarter" idx="12"/>
          </p:nvPr>
        </p:nvSpPr>
        <p:spPr>
          <a:xfrm>
            <a:off x="8409489" y="6455664"/>
            <a:ext cx="548640" cy="365760"/>
          </a:xfrm>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42184113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F7CFA0-C3A1-5564-DD4B-90674874B08D}"/>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E2F783-0ED7-1F0B-219A-198549E350DD}"/>
              </a:ext>
            </a:extLst>
          </p:cNvPr>
          <p:cNvSpPr/>
          <p:nvPr/>
        </p:nvSpPr>
        <p:spPr>
          <a:xfrm>
            <a:off x="-6" y="-25866"/>
            <a:ext cx="12192005" cy="4589428"/>
          </a:xfrm>
          <a:prstGeom prst="rect">
            <a:avLst/>
          </a:prstGeom>
          <a:gradFill>
            <a:gsLst>
              <a:gs pos="8000">
                <a:srgbClr val="D861D4"/>
              </a:gs>
              <a:gs pos="100000">
                <a:srgbClr val="DA002F">
                  <a:alpha val="8500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F09062-D41B-0E2E-C1C0-F27562ED9597}"/>
              </a:ext>
            </a:extLst>
          </p:cNvPr>
          <p:cNvSpPr/>
          <p:nvPr/>
        </p:nvSpPr>
        <p:spPr>
          <a:xfrm rot="16200000">
            <a:off x="3805950" y="-3822495"/>
            <a:ext cx="4580101" cy="12191999"/>
          </a:xfrm>
          <a:prstGeom prst="rect">
            <a:avLst/>
          </a:prstGeom>
          <a:gradFill>
            <a:gsLst>
              <a:gs pos="0">
                <a:srgbClr val="FE4A00">
                  <a:alpha val="50000"/>
                </a:srgbClr>
              </a:gs>
              <a:gs pos="99000">
                <a:srgbClr val="A3299D"/>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A6D366-64E2-13D3-2734-861E811E1F1A}"/>
              </a:ext>
            </a:extLst>
          </p:cNvPr>
          <p:cNvSpPr/>
          <p:nvPr/>
        </p:nvSpPr>
        <p:spPr>
          <a:xfrm rot="10800000">
            <a:off x="8150806" y="-25872"/>
            <a:ext cx="4041192" cy="4589427"/>
          </a:xfrm>
          <a:prstGeom prst="rect">
            <a:avLst/>
          </a:prstGeom>
          <a:gradFill>
            <a:gsLst>
              <a:gs pos="0">
                <a:srgbClr val="DA002F">
                  <a:alpha val="0"/>
                </a:srgbClr>
              </a:gs>
              <a:gs pos="84000">
                <a:srgbClr val="FF907A">
                  <a:alpha val="32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E5B9BA8-AE27-B639-DB51-7E498FA9422B}"/>
              </a:ext>
            </a:extLst>
          </p:cNvPr>
          <p:cNvSpPr/>
          <p:nvPr/>
        </p:nvSpPr>
        <p:spPr>
          <a:xfrm rot="12508972">
            <a:off x="5485611" y="-1118641"/>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41000">
                <a:srgbClr val="FF907A">
                  <a:alpha val="0"/>
                </a:srgbClr>
              </a:gs>
              <a:gs pos="100000">
                <a:srgbClr val="FFBCAF">
                  <a:alpha val="33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585216"/>
            <a:ext cx="6858000" cy="3200400"/>
          </a:xfrm>
        </p:spPr>
        <p:txBody>
          <a:bodyPr vert="horz" lIns="91440" tIns="45720" rIns="91440" bIns="45720" rtlCol="0" anchor="b">
            <a:normAutofit/>
          </a:bodyPr>
          <a:lstStyle>
            <a:lvl1pPr>
              <a:defRPr lang="en-US" sz="4800" cap="all" spc="55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6391656" cy="1490472"/>
          </a:xfrm>
        </p:spPr>
        <p:txBody>
          <a:bodyPr vert="horz" lIns="91440" tIns="45720" rIns="91440" bIns="45720" rtlCol="0" anchor="ctr">
            <a:normAutofit/>
          </a:bodyPr>
          <a:lstStyle>
            <a:lvl1pPr marL="0" indent="0">
              <a:buNone/>
              <a:defRPr lang="en-US" cap="all" spc="400" baseline="0" dirty="0">
                <a:latin typeface="+mj-lt"/>
              </a:defRPr>
            </a:lvl1pPr>
          </a:lstStyle>
          <a:p>
            <a:pPr lvl="0"/>
            <a:r>
              <a:rPr lang="en-US" dirty="0"/>
              <a:t>Click to edit Master subtitle style</a:t>
            </a:r>
          </a:p>
        </p:txBody>
      </p:sp>
      <p:sp>
        <p:nvSpPr>
          <p:cNvPr id="18" name="Footer Placeholder 17">
            <a:extLst>
              <a:ext uri="{FF2B5EF4-FFF2-40B4-BE49-F238E27FC236}">
                <a16:creationId xmlns:a16="http://schemas.microsoft.com/office/drawing/2014/main" id="{EEDD729C-2F42-9729-3280-C9066997083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7" name="Date Placeholder 16">
            <a:extLst>
              <a:ext uri="{FF2B5EF4-FFF2-40B4-BE49-F238E27FC236}">
                <a16:creationId xmlns:a16="http://schemas.microsoft.com/office/drawing/2014/main" id="{7911B295-8CBE-7949-8048-EBF414619287}"/>
              </a:ext>
            </a:extLst>
          </p:cNvPr>
          <p:cNvSpPr>
            <a:spLocks noGrp="1"/>
          </p:cNvSpPr>
          <p:nvPr>
            <p:ph type="dt" sz="half" idx="10"/>
          </p:nvPr>
        </p:nvSpPr>
        <p:spPr/>
        <p:txBody>
          <a:bodyPr/>
          <a:lstStyle>
            <a:lvl1pPr>
              <a:defRPr>
                <a:solidFill>
                  <a:schemeClr val="tx1"/>
                </a:solidFill>
              </a:defRPr>
            </a:lvl1pPr>
          </a:lstStyle>
          <a:p>
            <a:fld id="{258C9C02-FCB9-44E9-9951-263455134367}" type="datetime2">
              <a:rPr lang="en-US" smtClean="0"/>
              <a:t>Thursday, October 2, 2025</a:t>
            </a:fld>
            <a:endParaRPr lang="en-US"/>
          </a:p>
        </p:txBody>
      </p:sp>
      <p:sp>
        <p:nvSpPr>
          <p:cNvPr id="19" name="Slide Number Placeholder 18">
            <a:extLst>
              <a:ext uri="{FF2B5EF4-FFF2-40B4-BE49-F238E27FC236}">
                <a16:creationId xmlns:a16="http://schemas.microsoft.com/office/drawing/2014/main" id="{036F8F79-3CDB-6415-DDB2-2D674522D5B0}"/>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3404475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1BDDB7-A96E-2151-63B9-28A103D980D2}"/>
              </a:ext>
            </a:extLst>
          </p:cNvPr>
          <p:cNvSpPr/>
          <p:nvPr/>
        </p:nvSpPr>
        <p:spPr>
          <a:xfrm flipH="1">
            <a:off x="-7229" y="-2522"/>
            <a:ext cx="12217516"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6DA992C5-451E-EC0E-D54A-B0AA21D57F04}"/>
              </a:ext>
            </a:extLst>
          </p:cNvPr>
          <p:cNvSpPr/>
          <p:nvPr/>
        </p:nvSpPr>
        <p:spPr>
          <a:xfrm>
            <a:off x="-7227" y="-5045"/>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5A4914C5-E872-F937-694B-9226A87D21A6}"/>
              </a:ext>
            </a:extLst>
          </p:cNvPr>
          <p:cNvSpPr/>
          <p:nvPr/>
        </p:nvSpPr>
        <p:spPr>
          <a:xfrm rot="10800000" flipH="1">
            <a:off x="7226" y="-5045"/>
            <a:ext cx="12203060" cy="6863044"/>
          </a:xfrm>
          <a:prstGeom prst="rect">
            <a:avLst/>
          </a:prstGeom>
          <a:gradFill>
            <a:gsLst>
              <a:gs pos="0">
                <a:srgbClr val="FA0036">
                  <a:alpha val="4000"/>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7B2BF5D5-EB9E-9501-6A32-C2BB4C8ED6A7}"/>
              </a:ext>
            </a:extLst>
          </p:cNvPr>
          <p:cNvSpPr/>
          <p:nvPr/>
        </p:nvSpPr>
        <p:spPr>
          <a:xfrm rot="5400000" flipH="1">
            <a:off x="4958529" y="-4965758"/>
            <a:ext cx="2286000" cy="12217514"/>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a:extLst>
              <a:ext uri="{FF2B5EF4-FFF2-40B4-BE49-F238E27FC236}">
                <a16:creationId xmlns:a16="http://schemas.microsoft.com/office/drawing/2014/main" id="{90768E01-CF59-AC8E-6819-61512B528C04}"/>
              </a:ext>
            </a:extLst>
          </p:cNvPr>
          <p:cNvSpPr/>
          <p:nvPr/>
        </p:nvSpPr>
        <p:spPr>
          <a:xfrm rot="8431052" flipH="1">
            <a:off x="1403739" y="524809"/>
            <a:ext cx="5005754" cy="5005754"/>
          </a:xfrm>
          <a:prstGeom prst="ellipse">
            <a:avLst/>
          </a:prstGeom>
          <a:gradFill>
            <a:gsLst>
              <a:gs pos="31000">
                <a:srgbClr val="FF907A">
                  <a:alpha val="0"/>
                </a:srgbClr>
              </a:gs>
              <a:gs pos="85000">
                <a:srgbClr val="FFBCAF">
                  <a:alpha val="2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6865A1-AC73-67A9-BC14-E75D3F26BDE9}"/>
              </a:ext>
            </a:extLst>
          </p:cNvPr>
          <p:cNvSpPr/>
          <p:nvPr/>
        </p:nvSpPr>
        <p:spPr>
          <a:xfrm rot="16200000">
            <a:off x="-1913484" y="1896512"/>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3657600" y="2807208"/>
            <a:ext cx="7644384" cy="3346704"/>
          </a:xfrm>
        </p:spPr>
        <p:txBody>
          <a:bodyPr anchor="t">
            <a:normAutofit/>
          </a:bodyPr>
          <a:lstStyle>
            <a:lvl1pPr>
              <a:lnSpc>
                <a:spcPct val="110000"/>
              </a:lnSpc>
              <a:defRPr sz="54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18A3F06B-6751-4328-A64C-7E682DA41140}"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a:p>
        </p:txBody>
      </p:sp>
    </p:spTree>
    <p:extLst>
      <p:ext uri="{BB962C8B-B14F-4D97-AF65-F5344CB8AC3E}">
        <p14:creationId xmlns:p14="http://schemas.microsoft.com/office/powerpoint/2010/main" val="341759665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3211F5-0F92-9768-CA9E-42BD20D242AD}"/>
              </a:ext>
            </a:extLst>
          </p:cNvPr>
          <p:cNvSpPr/>
          <p:nvPr/>
        </p:nvSpPr>
        <p:spPr>
          <a:xfrm rot="10800000" flipH="1">
            <a:off x="0" y="6410026"/>
            <a:ext cx="12192000" cy="448056"/>
          </a:xfrm>
          <a:prstGeom prst="rect">
            <a:avLst/>
          </a:prstGeom>
          <a:gradFill>
            <a:gsLst>
              <a:gs pos="62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965722-DE3B-A05F-AE94-E31AF26EBF9D}"/>
              </a:ext>
            </a:extLst>
          </p:cNvPr>
          <p:cNvSpPr/>
          <p:nvPr/>
        </p:nvSpPr>
        <p:spPr>
          <a:xfrm flipH="1">
            <a:off x="4076700" y="6409937"/>
            <a:ext cx="8115298" cy="448063"/>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033272" y="347472"/>
            <a:ext cx="9985248" cy="132588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033272" y="1837944"/>
            <a:ext cx="9985248" cy="43525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rot="5400000">
            <a:off x="-1581912" y="1682496"/>
            <a:ext cx="3557016" cy="365760"/>
          </a:xfrm>
          <a:prstGeom prst="rect">
            <a:avLst/>
          </a:prstGeom>
        </p:spPr>
        <p:txBody>
          <a:bodyPr vert="horz" lIns="91440" tIns="45720" rIns="91440" bIns="45720" rtlCol="0" anchor="ctr"/>
          <a:lstStyle>
            <a:lvl1pPr algn="l">
              <a:defRPr sz="800" b="1">
                <a:solidFill>
                  <a:schemeClr val="tx1"/>
                </a:solidFill>
                <a:latin typeface="+mj-lt"/>
              </a:defRPr>
            </a:lvl1pPr>
          </a:lstStyle>
          <a:p>
            <a:r>
              <a:rPr lang="en-US"/>
              <a:t>Sample Footer Text</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6922008" y="6455664"/>
            <a:ext cx="4672584" cy="365760"/>
          </a:xfrm>
          <a:prstGeom prst="rect">
            <a:avLst/>
          </a:prstGeom>
        </p:spPr>
        <p:txBody>
          <a:bodyPr vert="horz" lIns="91440" tIns="45720" rIns="91440" bIns="45720" rtlCol="0" anchor="ctr"/>
          <a:lstStyle>
            <a:lvl1pPr algn="r">
              <a:defRPr sz="800" cap="all" spc="300" baseline="0">
                <a:solidFill>
                  <a:schemeClr val="bg1"/>
                </a:solidFill>
              </a:defRPr>
            </a:lvl1pPr>
          </a:lstStyle>
          <a:p>
            <a:fld id="{7FA31CB7-48AA-4691-B614-160E906C518A}" type="datetime2">
              <a:rPr lang="en-US" smtClean="0"/>
              <a:t>Thursday, October 2, 2025</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576304" y="6455664"/>
            <a:ext cx="548640" cy="365760"/>
          </a:xfrm>
          <a:prstGeom prst="rect">
            <a:avLst/>
          </a:prstGeom>
        </p:spPr>
        <p:txBody>
          <a:bodyPr vert="horz" lIns="91440" tIns="45720" rIns="91440" bIns="45720" rtlCol="0" anchor="ctr"/>
          <a:lstStyle>
            <a:lvl1pPr algn="r">
              <a:defRPr sz="800" spc="200" baseline="0">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44553908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883" r:id="rId32"/>
    <p:sldLayoutId id="2147483915" r:id="rId33"/>
    <p:sldLayoutId id="2147483916" r:id="rId34"/>
    <p:sldLayoutId id="2147483917" r:id="rId35"/>
    <p:sldLayoutId id="2147483918" r:id="rId36"/>
    <p:sldLayoutId id="2147483919" r:id="rId37"/>
    <p:sldLayoutId id="2147483920" r:id="rId38"/>
    <p:sldLayoutId id="2147483921" r:id="rId39"/>
    <p:sldLayoutId id="2147483929" r:id="rId40"/>
    <p:sldLayoutId id="2147483922" r:id="rId41"/>
    <p:sldLayoutId id="2147483923" r:id="rId42"/>
    <p:sldLayoutId id="2147483924" r:id="rId43"/>
    <p:sldLayoutId id="2147483925" r:id="rId44"/>
    <p:sldLayoutId id="2147483926" r:id="rId45"/>
    <p:sldLayoutId id="2147483927" r:id="rId46"/>
    <p:sldLayoutId id="2147483928" r:id="rId47"/>
    <p:sldLayoutId id="2147483882" r:id="rId48"/>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Travesties" TargetMode="External"/><Relationship Id="rId13" Type="http://schemas.openxmlformats.org/officeDocument/2006/relationships/hyperlink" Target="https://en.wikipedia.org/wiki/The_Real_Thing_(play)" TargetMode="External"/><Relationship Id="rId18" Type="http://schemas.openxmlformats.org/officeDocument/2006/relationships/hyperlink" Target="https://en.wikipedia.org/wiki/Anton_Chekhov" TargetMode="External"/><Relationship Id="rId3" Type="http://schemas.openxmlformats.org/officeDocument/2006/relationships/hyperlink" Target="https://en.wikipedia.org/wiki/Enter_a_Free_Man" TargetMode="External"/><Relationship Id="rId21" Type="http://schemas.openxmlformats.org/officeDocument/2006/relationships/hyperlink" Target="https://en.wikipedia.org/wiki/Royal_Court_Theatre" TargetMode="External"/><Relationship Id="rId7" Type="http://schemas.openxmlformats.org/officeDocument/2006/relationships/hyperlink" Target="https://en.wikipedia.org/wiki/Artist_Descending_a_Staircase" TargetMode="External"/><Relationship Id="rId12" Type="http://schemas.openxmlformats.org/officeDocument/2006/relationships/hyperlink" Target="https://en.wikipedia.org/wiki/Dogg%27s_Hamlet,_Cahoot%27s_Macbeth" TargetMode="External"/><Relationship Id="rId17" Type="http://schemas.openxmlformats.org/officeDocument/2006/relationships/hyperlink" Target="https://en.wikipedia.org/wiki/The_Seagull" TargetMode="External"/><Relationship Id="rId2" Type="http://schemas.openxmlformats.org/officeDocument/2006/relationships/hyperlink" Target="https://en.wikipedia.org/wiki/Rosencrantz_and_Guildenstern_Are_Dead" TargetMode="External"/><Relationship Id="rId16" Type="http://schemas.openxmlformats.org/officeDocument/2006/relationships/hyperlink" Target="https://en.wikipedia.org/wiki/The_Invention_of_Love" TargetMode="External"/><Relationship Id="rId20" Type="http://schemas.openxmlformats.org/officeDocument/2006/relationships/hyperlink" Target="https://en.wikipedia.org/wiki/Rock_%27n%27_Roll_(play)" TargetMode="External"/><Relationship Id="rId1" Type="http://schemas.openxmlformats.org/officeDocument/2006/relationships/slideLayout" Target="../slideLayouts/slideLayout41.xml"/><Relationship Id="rId6" Type="http://schemas.openxmlformats.org/officeDocument/2006/relationships/hyperlink" Target="https://en.wikipedia.org/wiki/Jumpers_(play)" TargetMode="External"/><Relationship Id="rId11" Type="http://schemas.openxmlformats.org/officeDocument/2006/relationships/hyperlink" Target="https://en.wikipedia.org/wiki/Night_and_Day_(play)" TargetMode="External"/><Relationship Id="rId5" Type="http://schemas.openxmlformats.org/officeDocument/2006/relationships/hyperlink" Target="https://en.wikipedia.org/wiki/After_Magritte" TargetMode="External"/><Relationship Id="rId15" Type="http://schemas.openxmlformats.org/officeDocument/2006/relationships/hyperlink" Target="https://en.wikipedia.org/wiki/Arcadia_(play)" TargetMode="External"/><Relationship Id="rId23" Type="http://schemas.openxmlformats.org/officeDocument/2006/relationships/hyperlink" Target="https://en.wikipedia.org/wiki/Leopoldstadt_(play)" TargetMode="External"/><Relationship Id="rId10" Type="http://schemas.openxmlformats.org/officeDocument/2006/relationships/hyperlink" Target="https://en.wikipedia.org/wiki/Every_Good_Boy_Deserves_Favour_(play)" TargetMode="External"/><Relationship Id="rId19" Type="http://schemas.openxmlformats.org/officeDocument/2006/relationships/hyperlink" Target="https://en.wikipedia.org/wiki/The_Coast_of_Utopia" TargetMode="External"/><Relationship Id="rId4" Type="http://schemas.openxmlformats.org/officeDocument/2006/relationships/hyperlink" Target="https://en.wikipedia.org/wiki/The_Real_Inspector_Hound" TargetMode="External"/><Relationship Id="rId9" Type="http://schemas.openxmlformats.org/officeDocument/2006/relationships/hyperlink" Target="https://en.wikipedia.org/wiki/Dirty_Linen_and_New-Found-Land" TargetMode="External"/><Relationship Id="rId14" Type="http://schemas.openxmlformats.org/officeDocument/2006/relationships/hyperlink" Target="https://en.wikipedia.org/wiki/Hapgood_(play)" TargetMode="External"/><Relationship Id="rId22" Type="http://schemas.openxmlformats.org/officeDocument/2006/relationships/hyperlink" Target="https://en.wikipedia.org/wiki/The_Hard_Proble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youtu.be/FAJLBDCCTg8?si=4hTy3YABmcQSCwz0&amp;t=1275" TargetMode="Externa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youtu.be/gOwLEVQGbrM?si=sJqj_WB77OQgcNOg"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EEmK_Tumgr4?si=FXdopFHj0-lHEjc7&amp;t=88" TargetMode="External"/><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4.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mujalifah/5096818261" TargetMode="External"/><Relationship Id="rId2" Type="http://schemas.openxmlformats.org/officeDocument/2006/relationships/image" Target="../media/image61.jpg"/><Relationship Id="rId1" Type="http://schemas.openxmlformats.org/officeDocument/2006/relationships/slideLayout" Target="../slideLayouts/slideLayout30.xml"/><Relationship Id="rId4" Type="http://schemas.openxmlformats.org/officeDocument/2006/relationships/hyperlink" Target="https://creativecommons.org/licenses/by-nc/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wonderlane/3336677156/" TargetMode="External"/><Relationship Id="rId2" Type="http://schemas.openxmlformats.org/officeDocument/2006/relationships/image" Target="../media/image30.jp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87568" y="1270535"/>
            <a:ext cx="5513832" cy="2889504"/>
          </a:xfrm>
        </p:spPr>
        <p:txBody>
          <a:bodyPr anchor="b">
            <a:normAutofit/>
          </a:bodyPr>
          <a:lstStyle/>
          <a:p>
            <a:r>
              <a:rPr lang="en-US" sz="2800" b="0"/>
              <a:t>'THOUGHT AND CALCULATION': EXAMINING THE THEATRICAL INVENTION OF TOM STOPPARD IN 3 PLAYS</a:t>
            </a:r>
          </a:p>
        </p:txBody>
      </p:sp>
      <p:sp>
        <p:nvSpPr>
          <p:cNvPr id="3" name="Subtitle 2"/>
          <p:cNvSpPr>
            <a:spLocks noGrp="1"/>
          </p:cNvSpPr>
          <p:nvPr>
            <p:ph type="subTitle" idx="1"/>
          </p:nvPr>
        </p:nvSpPr>
        <p:spPr>
          <a:xfrm>
            <a:off x="5687568" y="4974336"/>
            <a:ext cx="5715000" cy="1481328"/>
          </a:xfrm>
        </p:spPr>
        <p:txBody>
          <a:bodyPr anchor="ctr">
            <a:normAutofit/>
          </a:bodyPr>
          <a:lstStyle/>
          <a:p>
            <a:r>
              <a:rPr lang="en-US" b="1"/>
              <a:t>SESSION 1 —The Field of Play</a:t>
            </a:r>
          </a:p>
        </p:txBody>
      </p:sp>
      <p:pic>
        <p:nvPicPr>
          <p:cNvPr id="4" name="Picture Placeholder 3" descr="A person in white holding a cricket bat&#10;&#10;AI-generated content may be incorrect.">
            <a:extLst>
              <a:ext uri="{FF2B5EF4-FFF2-40B4-BE49-F238E27FC236}">
                <a16:creationId xmlns:a16="http://schemas.microsoft.com/office/drawing/2014/main" id="{F6859824-B9A5-D551-BF1E-7AC49247D2D9}"/>
              </a:ext>
            </a:extLst>
          </p:cNvPr>
          <p:cNvPicPr>
            <a:picLocks noGrp="1" noChangeAspect="1"/>
          </p:cNvPicPr>
          <p:nvPr>
            <p:ph type="pic" sz="quarter" idx="13"/>
          </p:nvPr>
        </p:nvPicPr>
        <p:blipFill>
          <a:blip r:embed="rId2"/>
          <a:srcRect t="12613" r="1" b="12613"/>
          <a:stretch>
            <a:fillRect/>
          </a:stretch>
        </p:blipFill>
        <p:spPr>
          <a:xfrm>
            <a:off x="20" y="10"/>
            <a:ext cx="5067280" cy="6857990"/>
          </a:xfrm>
          <a:prstGeom prst="rect">
            <a:avLst/>
          </a:prstGeom>
          <a:noFill/>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CDF71B6-112C-23F0-28B4-C86AAC122796}"/>
              </a:ext>
            </a:extLst>
          </p:cNvPr>
          <p:cNvSpPr>
            <a:spLocks noGrp="1"/>
          </p:cNvSpPr>
          <p:nvPr>
            <p:ph type="title"/>
          </p:nvPr>
        </p:nvSpPr>
        <p:spPr>
          <a:xfrm>
            <a:off x="8174736" y="475488"/>
            <a:ext cx="3401568" cy="1197864"/>
          </a:xfrm>
        </p:spPr>
        <p:txBody>
          <a:bodyPr/>
          <a:lstStyle/>
          <a:p>
            <a:r>
              <a:rPr lang="en-US" dirty="0"/>
              <a:t>Today: The Field of Play</a:t>
            </a:r>
          </a:p>
        </p:txBody>
      </p:sp>
      <p:pic>
        <p:nvPicPr>
          <p:cNvPr id="9" name="Picture Placeholder 8" descr="A group of men playing cricket&#10;&#10;AI-generated content may be incorrect.">
            <a:extLst>
              <a:ext uri="{FF2B5EF4-FFF2-40B4-BE49-F238E27FC236}">
                <a16:creationId xmlns:a16="http://schemas.microsoft.com/office/drawing/2014/main" id="{F3D22FFA-FF6D-0158-A00E-A1F576E2FF7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7146" r="7146"/>
          <a:stretch/>
        </p:blipFill>
        <p:spPr>
          <a:xfrm>
            <a:off x="603739" y="603504"/>
            <a:ext cx="6680641" cy="5202936"/>
          </a:xfrm>
          <a:noFill/>
        </p:spPr>
      </p:pic>
      <p:sp>
        <p:nvSpPr>
          <p:cNvPr id="16" name="Content Placeholder 3">
            <a:extLst>
              <a:ext uri="{FF2B5EF4-FFF2-40B4-BE49-F238E27FC236}">
                <a16:creationId xmlns:a16="http://schemas.microsoft.com/office/drawing/2014/main" id="{5673536A-D49F-3D72-48F3-FF165B26CF35}"/>
              </a:ext>
            </a:extLst>
          </p:cNvPr>
          <p:cNvSpPr>
            <a:spLocks noGrp="1"/>
          </p:cNvSpPr>
          <p:nvPr>
            <p:ph sz="quarter" idx="14"/>
          </p:nvPr>
        </p:nvSpPr>
        <p:spPr>
          <a:xfrm>
            <a:off x="8174736" y="1856232"/>
            <a:ext cx="3401568" cy="4041648"/>
          </a:xfrm>
        </p:spPr>
        <p:txBody>
          <a:bodyPr>
            <a:normAutofit fontScale="92500" lnSpcReduction="10000"/>
          </a:bodyPr>
          <a:lstStyle/>
          <a:p>
            <a:r>
              <a:rPr lang="en-US" dirty="0"/>
              <a:t>Tom Stoppard’s life in 5</a:t>
            </a:r>
          </a:p>
          <a:p>
            <a:r>
              <a:rPr lang="en-US" dirty="0"/>
              <a:t>Some major preoccupations</a:t>
            </a:r>
          </a:p>
          <a:p>
            <a:pPr lvl="1"/>
            <a:r>
              <a:rPr lang="en-US" dirty="0"/>
              <a:t>Words: That Cricket BAT!</a:t>
            </a:r>
          </a:p>
          <a:p>
            <a:pPr lvl="1"/>
            <a:r>
              <a:rPr lang="en-US" dirty="0"/>
              <a:t>Thoughts and calculations</a:t>
            </a:r>
          </a:p>
          <a:p>
            <a:pPr lvl="1"/>
            <a:r>
              <a:rPr lang="en-US" dirty="0"/>
              <a:t>Yoking of ideas</a:t>
            </a:r>
          </a:p>
          <a:p>
            <a:pPr lvl="1"/>
            <a:r>
              <a:rPr lang="en-US" dirty="0"/>
              <a:t>Game within a game</a:t>
            </a:r>
          </a:p>
          <a:p>
            <a:pPr lvl="1"/>
            <a:r>
              <a:rPr lang="en-US" dirty="0"/>
              <a:t>Antipathy for amateurs</a:t>
            </a:r>
          </a:p>
          <a:p>
            <a:pPr lvl="1"/>
            <a:r>
              <a:rPr lang="en-US" dirty="0"/>
              <a:t>Uncertain about certainty</a:t>
            </a:r>
          </a:p>
          <a:p>
            <a:pPr lvl="1"/>
            <a:r>
              <a:rPr lang="en-US" dirty="0"/>
              <a:t>Playwrighting</a:t>
            </a:r>
          </a:p>
          <a:p>
            <a:pPr lvl="2"/>
            <a:r>
              <a:rPr lang="en-US" dirty="0"/>
              <a:t>Building materials</a:t>
            </a:r>
          </a:p>
          <a:p>
            <a:pPr lvl="1"/>
            <a:r>
              <a:rPr lang="en-US" dirty="0"/>
              <a:t>Actors on Stoppard</a:t>
            </a:r>
          </a:p>
          <a:p>
            <a:pPr lvl="1"/>
            <a:r>
              <a:rPr lang="en-US" dirty="0"/>
              <a:t>Some interview snippets</a:t>
            </a:r>
          </a:p>
          <a:p>
            <a:pPr lvl="1"/>
            <a:endParaRPr lang="en-US" dirty="0"/>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4007889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91F5F-524F-F172-4C58-320C211CB0A5}"/>
              </a:ext>
            </a:extLst>
          </p:cNvPr>
          <p:cNvSpPr>
            <a:spLocks noGrp="1"/>
          </p:cNvSpPr>
          <p:nvPr>
            <p:ph type="title"/>
          </p:nvPr>
        </p:nvSpPr>
        <p:spPr>
          <a:xfrm>
            <a:off x="731521" y="36949"/>
            <a:ext cx="4926584" cy="958480"/>
          </a:xfrm>
        </p:spPr>
        <p:txBody>
          <a:bodyPr vert="horz" lIns="91440" tIns="0" rIns="91440" bIns="45720" rtlCol="0" anchor="b">
            <a:normAutofit/>
          </a:bodyPr>
          <a:lstStyle/>
          <a:p>
            <a:r>
              <a:rPr lang="en-US" dirty="0">
                <a:solidFill>
                  <a:srgbClr val="000000"/>
                </a:solidFill>
              </a:rPr>
              <a:t>Major Original Works </a:t>
            </a:r>
          </a:p>
        </p:txBody>
      </p:sp>
      <p:sp>
        <p:nvSpPr>
          <p:cNvPr id="3" name="Content Placeholder 2">
            <a:extLst>
              <a:ext uri="{FF2B5EF4-FFF2-40B4-BE49-F238E27FC236}">
                <a16:creationId xmlns:a16="http://schemas.microsoft.com/office/drawing/2014/main" id="{EF98F295-5872-64F8-40C4-A65EE2D4B32E}"/>
              </a:ext>
            </a:extLst>
          </p:cNvPr>
          <p:cNvSpPr>
            <a:spLocks noGrp="1"/>
          </p:cNvSpPr>
          <p:nvPr>
            <p:ph type="body" sz="quarter" idx="13"/>
          </p:nvPr>
        </p:nvSpPr>
        <p:spPr>
          <a:xfrm>
            <a:off x="731521" y="1072557"/>
            <a:ext cx="5074920" cy="4572000"/>
          </a:xfrm>
        </p:spPr>
        <p:txBody>
          <a:bodyPr vert="horz" lIns="91440" tIns="45720" rIns="91440" bIns="45720" rtlCol="0" anchor="t">
            <a:noAutofit/>
          </a:bodyPr>
          <a:lstStyle/>
          <a:p>
            <a:r>
              <a:rPr lang="en-US" dirty="0">
                <a:solidFill>
                  <a:srgbClr val="000000"/>
                </a:solidFill>
                <a:latin typeface="Avenir Next LT Pro"/>
              </a:rPr>
              <a:t>1966: </a:t>
            </a:r>
            <a:r>
              <a:rPr lang="en-US" i="1" dirty="0">
                <a:solidFill>
                  <a:srgbClr val="000000"/>
                </a:solidFill>
                <a:latin typeface="Avenir Next LT Pro"/>
                <a:hlinkClick r:id="rId2">
                  <a:extLst>
                    <a:ext uri="{A12FA001-AC4F-418D-AE19-62706E023703}">
                      <ahyp:hlinkClr xmlns:ahyp="http://schemas.microsoft.com/office/drawing/2018/hyperlinkcolor" val="tx"/>
                    </a:ext>
                  </a:extLst>
                </a:hlinkClick>
              </a:rPr>
              <a:t>Rosencrantz and Guildenstern Are Dead</a:t>
            </a:r>
            <a:endParaRPr lang="en-US">
              <a:solidFill>
                <a:srgbClr val="000000"/>
              </a:solidFill>
              <a:latin typeface="Avenir Next LT Pro"/>
            </a:endParaRPr>
          </a:p>
          <a:p>
            <a:r>
              <a:rPr lang="en-US" dirty="0">
                <a:solidFill>
                  <a:srgbClr val="000000"/>
                </a:solidFill>
                <a:latin typeface="Avenir Next LT Pro"/>
              </a:rPr>
              <a:t>1968: </a:t>
            </a:r>
            <a:r>
              <a:rPr lang="en-US" i="1" dirty="0">
                <a:solidFill>
                  <a:srgbClr val="000000"/>
                </a:solidFill>
                <a:latin typeface="Avenir Next LT Pro"/>
                <a:hlinkClick r:id="rId3">
                  <a:extLst>
                    <a:ext uri="{A12FA001-AC4F-418D-AE19-62706E023703}">
                      <ahyp:hlinkClr xmlns:ahyp="http://schemas.microsoft.com/office/drawing/2018/hyperlinkcolor" val="tx"/>
                    </a:ext>
                  </a:extLst>
                </a:hlinkClick>
              </a:rPr>
              <a:t>Enter a Free Man</a:t>
            </a:r>
            <a:endParaRPr lang="en-US" dirty="0">
              <a:solidFill>
                <a:srgbClr val="000000"/>
              </a:solidFill>
              <a:latin typeface="Avenir Next LT Pro"/>
            </a:endParaRPr>
          </a:p>
          <a:p>
            <a:r>
              <a:rPr lang="en-US" dirty="0">
                <a:solidFill>
                  <a:srgbClr val="000000"/>
                </a:solidFill>
                <a:latin typeface="Avenir Next LT Pro"/>
              </a:rPr>
              <a:t>1968: </a:t>
            </a:r>
            <a:r>
              <a:rPr lang="en-US" i="1" dirty="0">
                <a:solidFill>
                  <a:srgbClr val="000000"/>
                </a:solidFill>
                <a:latin typeface="Avenir Next LT Pro"/>
                <a:hlinkClick r:id="rId4">
                  <a:extLst>
                    <a:ext uri="{A12FA001-AC4F-418D-AE19-62706E023703}">
                      <ahyp:hlinkClr xmlns:ahyp="http://schemas.microsoft.com/office/drawing/2018/hyperlinkcolor" val="tx"/>
                    </a:ext>
                  </a:extLst>
                </a:hlinkClick>
              </a:rPr>
              <a:t>The Real Inspector Hound</a:t>
            </a:r>
            <a:endParaRPr lang="en-US">
              <a:solidFill>
                <a:srgbClr val="000000"/>
              </a:solidFill>
              <a:latin typeface="Avenir Next LT Pro"/>
            </a:endParaRPr>
          </a:p>
          <a:p>
            <a:r>
              <a:rPr lang="en-US" dirty="0">
                <a:solidFill>
                  <a:srgbClr val="000000"/>
                </a:solidFill>
                <a:latin typeface="Avenir Next LT Pro"/>
              </a:rPr>
              <a:t>1970: </a:t>
            </a:r>
            <a:r>
              <a:rPr lang="en-US" i="1" dirty="0">
                <a:solidFill>
                  <a:srgbClr val="000000"/>
                </a:solidFill>
                <a:latin typeface="Avenir Next LT Pro"/>
                <a:hlinkClick r:id="rId5">
                  <a:extLst>
                    <a:ext uri="{A12FA001-AC4F-418D-AE19-62706E023703}">
                      <ahyp:hlinkClr xmlns:ahyp="http://schemas.microsoft.com/office/drawing/2018/hyperlinkcolor" val="tx"/>
                    </a:ext>
                  </a:extLst>
                </a:hlinkClick>
              </a:rPr>
              <a:t>After Magritte</a:t>
            </a:r>
            <a:endParaRPr lang="en-US" dirty="0">
              <a:solidFill>
                <a:srgbClr val="000000"/>
              </a:solidFill>
              <a:latin typeface="Avenir Next LT Pro"/>
            </a:endParaRPr>
          </a:p>
          <a:p>
            <a:r>
              <a:rPr lang="en-US" dirty="0">
                <a:solidFill>
                  <a:srgbClr val="000000"/>
                </a:solidFill>
                <a:latin typeface="Avenir Next LT Pro"/>
              </a:rPr>
              <a:t>1972: </a:t>
            </a:r>
            <a:r>
              <a:rPr lang="en-US" i="1" dirty="0">
                <a:solidFill>
                  <a:srgbClr val="000000"/>
                </a:solidFill>
                <a:latin typeface="Avenir Next LT Pro"/>
                <a:hlinkClick r:id="rId6">
                  <a:extLst>
                    <a:ext uri="{A12FA001-AC4F-418D-AE19-62706E023703}">
                      <ahyp:hlinkClr xmlns:ahyp="http://schemas.microsoft.com/office/drawing/2018/hyperlinkcolor" val="tx"/>
                    </a:ext>
                  </a:extLst>
                </a:hlinkClick>
              </a:rPr>
              <a:t>Jumpers</a:t>
            </a:r>
            <a:endParaRPr lang="en-US">
              <a:solidFill>
                <a:srgbClr val="000000"/>
              </a:solidFill>
              <a:latin typeface="Avenir Next LT Pro"/>
            </a:endParaRPr>
          </a:p>
          <a:p>
            <a:r>
              <a:rPr lang="en-US" dirty="0">
                <a:solidFill>
                  <a:srgbClr val="000000"/>
                </a:solidFill>
                <a:latin typeface="Avenir Next LT Pro"/>
              </a:rPr>
              <a:t>1972: </a:t>
            </a:r>
            <a:r>
              <a:rPr lang="en-US" i="1" dirty="0">
                <a:solidFill>
                  <a:srgbClr val="000000"/>
                </a:solidFill>
                <a:latin typeface="Avenir Next LT Pro"/>
                <a:hlinkClick r:id="rId7">
                  <a:extLst>
                    <a:ext uri="{A12FA001-AC4F-418D-AE19-62706E023703}">
                      <ahyp:hlinkClr xmlns:ahyp="http://schemas.microsoft.com/office/drawing/2018/hyperlinkcolor" val="tx"/>
                    </a:ext>
                  </a:extLst>
                </a:hlinkClick>
              </a:rPr>
              <a:t>Artist Descending a Staircase</a:t>
            </a:r>
            <a:endParaRPr lang="en-US">
              <a:solidFill>
                <a:srgbClr val="000000"/>
              </a:solidFill>
              <a:latin typeface="Avenir Next LT Pro"/>
            </a:endParaRPr>
          </a:p>
          <a:p>
            <a:r>
              <a:rPr lang="en-US" dirty="0">
                <a:solidFill>
                  <a:srgbClr val="000000"/>
                </a:solidFill>
                <a:latin typeface="Avenir Next LT Pro"/>
              </a:rPr>
              <a:t>1974: </a:t>
            </a:r>
            <a:r>
              <a:rPr lang="en-US" i="1" dirty="0">
                <a:solidFill>
                  <a:srgbClr val="000000"/>
                </a:solidFill>
                <a:latin typeface="Avenir Next LT Pro"/>
                <a:hlinkClick r:id="rId8">
                  <a:extLst>
                    <a:ext uri="{A12FA001-AC4F-418D-AE19-62706E023703}">
                      <ahyp:hlinkClr xmlns:ahyp="http://schemas.microsoft.com/office/drawing/2018/hyperlinkcolor" val="tx"/>
                    </a:ext>
                  </a:extLst>
                </a:hlinkClick>
              </a:rPr>
              <a:t>Travesties</a:t>
            </a:r>
            <a:endParaRPr lang="en-US">
              <a:solidFill>
                <a:srgbClr val="000000"/>
              </a:solidFill>
              <a:latin typeface="Avenir Next LT Pro"/>
            </a:endParaRPr>
          </a:p>
          <a:p>
            <a:r>
              <a:rPr lang="en-US" dirty="0">
                <a:solidFill>
                  <a:srgbClr val="000000"/>
                </a:solidFill>
                <a:latin typeface="Avenir Next LT Pro"/>
              </a:rPr>
              <a:t>1976: </a:t>
            </a:r>
            <a:r>
              <a:rPr lang="en-US" i="1" dirty="0">
                <a:solidFill>
                  <a:srgbClr val="000000"/>
                </a:solidFill>
                <a:latin typeface="Avenir Next LT Pro"/>
                <a:hlinkClick r:id="rId9">
                  <a:extLst>
                    <a:ext uri="{A12FA001-AC4F-418D-AE19-62706E023703}">
                      <ahyp:hlinkClr xmlns:ahyp="http://schemas.microsoft.com/office/drawing/2018/hyperlinkcolor" val="tx"/>
                    </a:ext>
                  </a:extLst>
                </a:hlinkClick>
              </a:rPr>
              <a:t>Dirty Linen and New-Found-Land</a:t>
            </a:r>
            <a:r>
              <a:rPr lang="en-US" dirty="0">
                <a:solidFill>
                  <a:srgbClr val="000000"/>
                </a:solidFill>
                <a:latin typeface="Avenir Next LT Pro"/>
              </a:rPr>
              <a:t> </a:t>
            </a:r>
            <a:endParaRPr lang="en-US">
              <a:solidFill>
                <a:srgbClr val="000000"/>
              </a:solidFill>
              <a:latin typeface="Avenir Next LT Pro"/>
            </a:endParaRPr>
          </a:p>
          <a:p>
            <a:r>
              <a:rPr lang="en-US" dirty="0">
                <a:solidFill>
                  <a:srgbClr val="000000"/>
                </a:solidFill>
                <a:latin typeface="Avenir Next LT Pro"/>
              </a:rPr>
              <a:t>1977: </a:t>
            </a:r>
            <a:r>
              <a:rPr lang="en-US" i="1" dirty="0">
                <a:solidFill>
                  <a:srgbClr val="000000"/>
                </a:solidFill>
                <a:latin typeface="Avenir Next LT Pro"/>
                <a:hlinkClick r:id="rId10">
                  <a:extLst>
                    <a:ext uri="{A12FA001-AC4F-418D-AE19-62706E023703}">
                      <ahyp:hlinkClr xmlns:ahyp="http://schemas.microsoft.com/office/drawing/2018/hyperlinkcolor" val="tx"/>
                    </a:ext>
                  </a:extLst>
                </a:hlinkClick>
              </a:rPr>
              <a:t>Every Good Boy Deserves Favour</a:t>
            </a:r>
            <a:r>
              <a:rPr lang="en-US" dirty="0">
                <a:solidFill>
                  <a:srgbClr val="000000"/>
                </a:solidFill>
                <a:latin typeface="Avenir Next LT Pro"/>
              </a:rPr>
              <a:t> </a:t>
            </a:r>
          </a:p>
          <a:p>
            <a:r>
              <a:rPr lang="en-US" dirty="0">
                <a:solidFill>
                  <a:srgbClr val="000000"/>
                </a:solidFill>
                <a:latin typeface="Avenir Next LT Pro"/>
              </a:rPr>
              <a:t>1978: </a:t>
            </a:r>
            <a:r>
              <a:rPr lang="en-US" i="1" dirty="0">
                <a:solidFill>
                  <a:srgbClr val="000000"/>
                </a:solidFill>
                <a:latin typeface="Avenir Next LT Pro"/>
                <a:hlinkClick r:id="rId11">
                  <a:extLst>
                    <a:ext uri="{A12FA001-AC4F-418D-AE19-62706E023703}">
                      <ahyp:hlinkClr xmlns:ahyp="http://schemas.microsoft.com/office/drawing/2018/hyperlinkcolor" val="tx"/>
                    </a:ext>
                  </a:extLst>
                </a:hlinkClick>
              </a:rPr>
              <a:t>Night and Day</a:t>
            </a:r>
            <a:endParaRPr lang="en-US">
              <a:solidFill>
                <a:srgbClr val="000000"/>
              </a:solidFill>
              <a:latin typeface="Avenir Next LT Pro"/>
            </a:endParaRPr>
          </a:p>
          <a:p>
            <a:r>
              <a:rPr lang="en-US" dirty="0">
                <a:solidFill>
                  <a:srgbClr val="000000"/>
                </a:solidFill>
                <a:latin typeface="Avenir Next LT Pro"/>
              </a:rPr>
              <a:t>1979: </a:t>
            </a:r>
            <a:r>
              <a:rPr lang="en-US" i="1" dirty="0">
                <a:solidFill>
                  <a:srgbClr val="000000"/>
                </a:solidFill>
                <a:latin typeface="Avenir Next LT Pro"/>
                <a:hlinkClick r:id="rId12">
                  <a:extLst>
                    <a:ext uri="{A12FA001-AC4F-418D-AE19-62706E023703}">
                      <ahyp:hlinkClr xmlns:ahyp="http://schemas.microsoft.com/office/drawing/2018/hyperlinkcolor" val="tx"/>
                    </a:ext>
                  </a:extLst>
                </a:hlinkClick>
              </a:rPr>
              <a:t>Dogg's Hamlet, Cahoot's Macbeth</a:t>
            </a:r>
            <a:r>
              <a:rPr lang="en-US" dirty="0">
                <a:solidFill>
                  <a:srgbClr val="000000"/>
                </a:solidFill>
                <a:latin typeface="Avenir Next LT Pro"/>
              </a:rPr>
              <a:t> </a:t>
            </a:r>
          </a:p>
        </p:txBody>
      </p:sp>
      <p:sp>
        <p:nvSpPr>
          <p:cNvPr id="4" name="Text Placeholder 3">
            <a:extLst>
              <a:ext uri="{FF2B5EF4-FFF2-40B4-BE49-F238E27FC236}">
                <a16:creationId xmlns:a16="http://schemas.microsoft.com/office/drawing/2014/main" id="{2D435AF0-45EC-D32D-9C5F-533A8CDC1276}"/>
              </a:ext>
            </a:extLst>
          </p:cNvPr>
          <p:cNvSpPr>
            <a:spLocks noGrp="1"/>
          </p:cNvSpPr>
          <p:nvPr>
            <p:ph type="body" sz="quarter" idx="14"/>
          </p:nvPr>
        </p:nvSpPr>
        <p:spPr>
          <a:xfrm>
            <a:off x="6501384" y="530691"/>
            <a:ext cx="5074920" cy="4572000"/>
          </a:xfrm>
        </p:spPr>
        <p:txBody>
          <a:bodyPr vert="horz" lIns="91440" tIns="45720" rIns="91440" bIns="45720" rtlCol="0" anchor="t">
            <a:noAutofit/>
          </a:bodyPr>
          <a:lstStyle/>
          <a:p>
            <a:r>
              <a:rPr lang="en-US" sz="1900" dirty="0">
                <a:solidFill>
                  <a:srgbClr val="000000"/>
                </a:solidFill>
                <a:latin typeface="Avenir Next LT Pro"/>
              </a:rPr>
              <a:t>1982: </a:t>
            </a:r>
            <a:r>
              <a:rPr lang="en-US" sz="1900" i="1" dirty="0">
                <a:solidFill>
                  <a:srgbClr val="000000"/>
                </a:solidFill>
                <a:latin typeface="Avenir Next LT Pro"/>
                <a:hlinkClick r:id="rId13">
                  <a:extLst>
                    <a:ext uri="{A12FA001-AC4F-418D-AE19-62706E023703}">
                      <ahyp:hlinkClr xmlns:ahyp="http://schemas.microsoft.com/office/drawing/2018/hyperlinkcolor" val="tx"/>
                    </a:ext>
                  </a:extLst>
                </a:hlinkClick>
              </a:rPr>
              <a:t>The Real Thing</a:t>
            </a:r>
            <a:r>
              <a:rPr lang="en-US" sz="1900" dirty="0">
                <a:solidFill>
                  <a:srgbClr val="000000"/>
                </a:solidFill>
                <a:latin typeface="Avenir Next LT Pro"/>
              </a:rPr>
              <a:t>  </a:t>
            </a:r>
            <a:r>
              <a:rPr lang="en-US" sz="2400" dirty="0">
                <a:solidFill>
                  <a:srgbClr val="FF0000"/>
                </a:solidFill>
                <a:latin typeface="Cooper Black"/>
              </a:rPr>
              <a:t>*</a:t>
            </a:r>
          </a:p>
          <a:p>
            <a:r>
              <a:rPr lang="en-US" sz="1900" dirty="0">
                <a:solidFill>
                  <a:srgbClr val="000000"/>
                </a:solidFill>
                <a:latin typeface="Avenir Next LT Pro"/>
              </a:rPr>
              <a:t>1988: </a:t>
            </a:r>
            <a:r>
              <a:rPr lang="en-US" sz="1900" i="1" dirty="0">
                <a:solidFill>
                  <a:srgbClr val="000000"/>
                </a:solidFill>
                <a:latin typeface="Avenir Next LT Pro"/>
                <a:hlinkClick r:id="rId14">
                  <a:extLst>
                    <a:ext uri="{A12FA001-AC4F-418D-AE19-62706E023703}">
                      <ahyp:hlinkClr xmlns:ahyp="http://schemas.microsoft.com/office/drawing/2018/hyperlinkcolor" val="tx"/>
                    </a:ext>
                  </a:extLst>
                </a:hlinkClick>
              </a:rPr>
              <a:t>Hapgood</a:t>
            </a:r>
            <a:endParaRPr lang="en-US" sz="1900" dirty="0">
              <a:solidFill>
                <a:srgbClr val="000000"/>
              </a:solidFill>
              <a:latin typeface="Avenir Next LT Pro"/>
            </a:endParaRPr>
          </a:p>
          <a:p>
            <a:r>
              <a:rPr lang="en-US" sz="1900" dirty="0">
                <a:solidFill>
                  <a:srgbClr val="000000"/>
                </a:solidFill>
                <a:latin typeface="Avenir Next LT Pro"/>
              </a:rPr>
              <a:t>1993: </a:t>
            </a:r>
            <a:r>
              <a:rPr lang="en-US" sz="1900" i="1" dirty="0">
                <a:solidFill>
                  <a:srgbClr val="000000"/>
                </a:solidFill>
                <a:latin typeface="Avenir Next LT Pro"/>
                <a:hlinkClick r:id="rId15">
                  <a:extLst>
                    <a:ext uri="{A12FA001-AC4F-418D-AE19-62706E023703}">
                      <ahyp:hlinkClr xmlns:ahyp="http://schemas.microsoft.com/office/drawing/2018/hyperlinkcolor" val="tx"/>
                    </a:ext>
                  </a:extLst>
                </a:hlinkClick>
              </a:rPr>
              <a:t>Arcadia</a:t>
            </a:r>
            <a:r>
              <a:rPr lang="en-US" sz="1900" dirty="0">
                <a:solidFill>
                  <a:srgbClr val="000000"/>
                </a:solidFill>
                <a:latin typeface="Avenir Next LT Pro"/>
              </a:rPr>
              <a:t>  </a:t>
            </a:r>
            <a:r>
              <a:rPr lang="en-US" sz="2400" dirty="0">
                <a:solidFill>
                  <a:srgbClr val="FF0000"/>
                </a:solidFill>
                <a:latin typeface="Cooper Black"/>
              </a:rPr>
              <a:t>*</a:t>
            </a:r>
            <a:endParaRPr lang="en-US" sz="2400" dirty="0">
              <a:solidFill>
                <a:srgbClr val="000000"/>
              </a:solidFill>
              <a:latin typeface="Cooper Black"/>
            </a:endParaRPr>
          </a:p>
          <a:p>
            <a:r>
              <a:rPr lang="en-US" sz="1900" dirty="0">
                <a:solidFill>
                  <a:srgbClr val="000000"/>
                </a:solidFill>
                <a:latin typeface="Avenir Next LT Pro"/>
              </a:rPr>
              <a:t>1997: </a:t>
            </a:r>
            <a:r>
              <a:rPr lang="en-US" sz="1900" i="1" dirty="0">
                <a:solidFill>
                  <a:srgbClr val="000000"/>
                </a:solidFill>
                <a:latin typeface="Avenir Next LT Pro"/>
                <a:hlinkClick r:id="rId16">
                  <a:extLst>
                    <a:ext uri="{A12FA001-AC4F-418D-AE19-62706E023703}">
                      <ahyp:hlinkClr xmlns:ahyp="http://schemas.microsoft.com/office/drawing/2018/hyperlinkcolor" val="tx"/>
                    </a:ext>
                  </a:extLst>
                </a:hlinkClick>
              </a:rPr>
              <a:t>The Invention of Love</a:t>
            </a:r>
            <a:endParaRPr lang="en-US" sz="1900" dirty="0">
              <a:solidFill>
                <a:srgbClr val="000000"/>
              </a:solidFill>
              <a:latin typeface="Avenir Next LT Pro"/>
            </a:endParaRPr>
          </a:p>
          <a:p>
            <a:r>
              <a:rPr lang="en-US" sz="1900" dirty="0">
                <a:solidFill>
                  <a:srgbClr val="000000"/>
                </a:solidFill>
                <a:latin typeface="Avenir Next LT Pro"/>
              </a:rPr>
              <a:t>1997: </a:t>
            </a:r>
            <a:r>
              <a:rPr lang="en-US" sz="1900" i="1" dirty="0">
                <a:solidFill>
                  <a:srgbClr val="000000"/>
                </a:solidFill>
                <a:latin typeface="Avenir Next LT Pro"/>
                <a:hlinkClick r:id="rId17">
                  <a:extLst>
                    <a:ext uri="{A12FA001-AC4F-418D-AE19-62706E023703}">
                      <ahyp:hlinkClr xmlns:ahyp="http://schemas.microsoft.com/office/drawing/2018/hyperlinkcolor" val="tx"/>
                    </a:ext>
                  </a:extLst>
                </a:hlinkClick>
              </a:rPr>
              <a:t>The Seagull</a:t>
            </a:r>
            <a:r>
              <a:rPr lang="en-US" sz="1900" dirty="0">
                <a:solidFill>
                  <a:srgbClr val="000000"/>
                </a:solidFill>
                <a:latin typeface="Avenir Next LT Pro"/>
              </a:rPr>
              <a:t> – a translation of the play by </a:t>
            </a:r>
            <a:r>
              <a:rPr lang="en-US" sz="1900" dirty="0">
                <a:solidFill>
                  <a:srgbClr val="000000"/>
                </a:solidFill>
                <a:latin typeface="Avenir Next LT Pro"/>
                <a:hlinkClick r:id="rId18">
                  <a:extLst>
                    <a:ext uri="{A12FA001-AC4F-418D-AE19-62706E023703}">
                      <ahyp:hlinkClr xmlns:ahyp="http://schemas.microsoft.com/office/drawing/2018/hyperlinkcolor" val="tx"/>
                    </a:ext>
                  </a:extLst>
                </a:hlinkClick>
              </a:rPr>
              <a:t>Anton Chekhov</a:t>
            </a:r>
            <a:endParaRPr lang="en-US" sz="1900" dirty="0">
              <a:solidFill>
                <a:srgbClr val="000000"/>
              </a:solidFill>
              <a:latin typeface="Avenir Next LT Pro"/>
            </a:endParaRPr>
          </a:p>
          <a:p>
            <a:r>
              <a:rPr lang="en-US" sz="1900" dirty="0">
                <a:solidFill>
                  <a:srgbClr val="000000"/>
                </a:solidFill>
                <a:latin typeface="Avenir Next LT Pro"/>
              </a:rPr>
              <a:t>2002: </a:t>
            </a:r>
            <a:r>
              <a:rPr lang="en-US" sz="1900" i="1" dirty="0">
                <a:solidFill>
                  <a:srgbClr val="000000"/>
                </a:solidFill>
                <a:latin typeface="Avenir Next LT Pro"/>
                <a:hlinkClick r:id="rId19">
                  <a:extLst>
                    <a:ext uri="{A12FA001-AC4F-418D-AE19-62706E023703}">
                      <ahyp:hlinkClr xmlns:ahyp="http://schemas.microsoft.com/office/drawing/2018/hyperlinkcolor" val="tx"/>
                    </a:ext>
                  </a:extLst>
                </a:hlinkClick>
              </a:rPr>
              <a:t>The Coast of Utopia</a:t>
            </a:r>
            <a:r>
              <a:rPr lang="en-US" sz="1900" dirty="0">
                <a:solidFill>
                  <a:srgbClr val="000000"/>
                </a:solidFill>
                <a:latin typeface="Avenir Next LT Pro"/>
              </a:rPr>
              <a:t> – a trilogy of plays: </a:t>
            </a:r>
            <a:r>
              <a:rPr lang="en-US" sz="1900" i="1" dirty="0">
                <a:solidFill>
                  <a:srgbClr val="000000"/>
                </a:solidFill>
                <a:latin typeface="Avenir Next LT Pro"/>
              </a:rPr>
              <a:t>Voyage</a:t>
            </a:r>
            <a:r>
              <a:rPr lang="en-US" sz="1900" dirty="0">
                <a:solidFill>
                  <a:srgbClr val="000000"/>
                </a:solidFill>
                <a:latin typeface="Avenir Next LT Pro"/>
              </a:rPr>
              <a:t>, </a:t>
            </a:r>
            <a:r>
              <a:rPr lang="en-US" sz="1900" i="1" dirty="0">
                <a:solidFill>
                  <a:srgbClr val="000000"/>
                </a:solidFill>
                <a:latin typeface="Avenir Next LT Pro"/>
              </a:rPr>
              <a:t>Shipwreck</a:t>
            </a:r>
            <a:r>
              <a:rPr lang="en-US" sz="1900" dirty="0">
                <a:solidFill>
                  <a:srgbClr val="000000"/>
                </a:solidFill>
                <a:latin typeface="Avenir Next LT Pro"/>
              </a:rPr>
              <a:t>, and </a:t>
            </a:r>
            <a:r>
              <a:rPr lang="en-US" sz="1900" i="1" dirty="0">
                <a:solidFill>
                  <a:srgbClr val="000000"/>
                </a:solidFill>
                <a:latin typeface="Avenir Next LT Pro"/>
              </a:rPr>
              <a:t>Salvage</a:t>
            </a:r>
            <a:endParaRPr lang="en-US" sz="1900" dirty="0">
              <a:solidFill>
                <a:srgbClr val="000000"/>
              </a:solidFill>
              <a:latin typeface="Avenir Next LT Pro"/>
            </a:endParaRPr>
          </a:p>
          <a:p>
            <a:r>
              <a:rPr lang="en-US" sz="1900" dirty="0">
                <a:solidFill>
                  <a:srgbClr val="000000"/>
                </a:solidFill>
                <a:latin typeface="Avenir Next LT Pro"/>
              </a:rPr>
              <a:t>2006: </a:t>
            </a:r>
            <a:r>
              <a:rPr lang="en-US" sz="1900" i="1" dirty="0">
                <a:solidFill>
                  <a:srgbClr val="000000"/>
                </a:solidFill>
                <a:latin typeface="Avenir Next LT Pro"/>
                <a:hlinkClick r:id="rId20">
                  <a:extLst>
                    <a:ext uri="{A12FA001-AC4F-418D-AE19-62706E023703}">
                      <ahyp:hlinkClr xmlns:ahyp="http://schemas.microsoft.com/office/drawing/2018/hyperlinkcolor" val="tx"/>
                    </a:ext>
                  </a:extLst>
                </a:hlinkClick>
              </a:rPr>
              <a:t>Rock 'n' Roll</a:t>
            </a:r>
            <a:r>
              <a:rPr lang="en-US" sz="1900" dirty="0">
                <a:solidFill>
                  <a:srgbClr val="000000"/>
                </a:solidFill>
                <a:latin typeface="Avenir Next LT Pro"/>
              </a:rPr>
              <a:t> – First public performance 3 June 2006 preview at the </a:t>
            </a:r>
            <a:r>
              <a:rPr lang="en-US" sz="1900" dirty="0">
                <a:solidFill>
                  <a:srgbClr val="000000"/>
                </a:solidFill>
                <a:latin typeface="Avenir Next LT Pro"/>
                <a:hlinkClick r:id="rId21">
                  <a:extLst>
                    <a:ext uri="{A12FA001-AC4F-418D-AE19-62706E023703}">
                      <ahyp:hlinkClr xmlns:ahyp="http://schemas.microsoft.com/office/drawing/2018/hyperlinkcolor" val="tx"/>
                    </a:ext>
                  </a:extLst>
                </a:hlinkClick>
              </a:rPr>
              <a:t>Royal Court Theatre</a:t>
            </a:r>
            <a:r>
              <a:rPr lang="en-US" sz="1900" dirty="0">
                <a:solidFill>
                  <a:srgbClr val="000000"/>
                </a:solidFill>
                <a:latin typeface="Avenir Next LT Pro"/>
              </a:rPr>
              <a:t>.</a:t>
            </a:r>
          </a:p>
          <a:p>
            <a:r>
              <a:rPr lang="en-US" sz="1900" dirty="0">
                <a:solidFill>
                  <a:srgbClr val="000000"/>
                </a:solidFill>
                <a:latin typeface="Avenir Next LT Pro"/>
              </a:rPr>
              <a:t>2015: </a:t>
            </a:r>
            <a:r>
              <a:rPr lang="en-US" sz="1900" i="1" dirty="0">
                <a:solidFill>
                  <a:srgbClr val="000000"/>
                </a:solidFill>
                <a:latin typeface="Avenir Next LT Pro"/>
                <a:hlinkClick r:id="rId22">
                  <a:extLst>
                    <a:ext uri="{A12FA001-AC4F-418D-AE19-62706E023703}">
                      <ahyp:hlinkClr xmlns:ahyp="http://schemas.microsoft.com/office/drawing/2018/hyperlinkcolor" val="tx"/>
                    </a:ext>
                  </a:extLst>
                </a:hlinkClick>
              </a:rPr>
              <a:t>The Hard Problem</a:t>
            </a:r>
            <a:r>
              <a:rPr lang="en-US" sz="1900" dirty="0">
                <a:solidFill>
                  <a:srgbClr val="000000"/>
                </a:solidFill>
                <a:latin typeface="Avenir Next LT Pro"/>
              </a:rPr>
              <a:t> </a:t>
            </a:r>
            <a:r>
              <a:rPr lang="en-US" sz="2400" dirty="0">
                <a:solidFill>
                  <a:schemeClr val="accent4"/>
                </a:solidFill>
                <a:latin typeface="Cooper Black"/>
              </a:rPr>
              <a:t>*</a:t>
            </a:r>
          </a:p>
          <a:p>
            <a:r>
              <a:rPr lang="en-US" sz="1900" dirty="0">
                <a:solidFill>
                  <a:srgbClr val="000000"/>
                </a:solidFill>
                <a:latin typeface="Avenir Next LT Pro"/>
              </a:rPr>
              <a:t>2020: </a:t>
            </a:r>
            <a:r>
              <a:rPr lang="en-US" sz="1900" i="1" dirty="0">
                <a:solidFill>
                  <a:srgbClr val="000000"/>
                </a:solidFill>
                <a:latin typeface="Avenir Next LT Pro"/>
                <a:hlinkClick r:id="rId23">
                  <a:extLst>
                    <a:ext uri="{A12FA001-AC4F-418D-AE19-62706E023703}">
                      <ahyp:hlinkClr xmlns:ahyp="http://schemas.microsoft.com/office/drawing/2018/hyperlinkcolor" val="tx"/>
                    </a:ext>
                  </a:extLst>
                </a:hlinkClick>
              </a:rPr>
              <a:t>Leopoldstadt</a:t>
            </a:r>
            <a:endParaRPr lang="en-US" sz="1900" dirty="0">
              <a:solidFill>
                <a:srgbClr val="000000"/>
              </a:solidFill>
              <a:latin typeface="Avenir Next LT Pro"/>
            </a:endParaRPr>
          </a:p>
          <a:p>
            <a:endParaRPr lang="en-US" sz="1900" dirty="0">
              <a:solidFill>
                <a:srgbClr val="000000"/>
              </a:solidFill>
              <a:latin typeface="Avenir Next LT Pro"/>
            </a:endParaRPr>
          </a:p>
        </p:txBody>
      </p:sp>
    </p:spTree>
    <p:extLst>
      <p:ext uri="{BB962C8B-B14F-4D97-AF65-F5344CB8AC3E}">
        <p14:creationId xmlns:p14="http://schemas.microsoft.com/office/powerpoint/2010/main" val="1507402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0E62-F214-0A9D-E5A6-D5D42862BD26}"/>
              </a:ext>
            </a:extLst>
          </p:cNvPr>
          <p:cNvSpPr>
            <a:spLocks noGrp="1"/>
          </p:cNvSpPr>
          <p:nvPr>
            <p:ph type="title"/>
          </p:nvPr>
        </p:nvSpPr>
        <p:spPr/>
        <p:txBody>
          <a:bodyPr/>
          <a:lstStyle/>
          <a:p>
            <a:r>
              <a:rPr lang="en-US" dirty="0"/>
              <a:t>Adjectival Stoppard </a:t>
            </a:r>
          </a:p>
        </p:txBody>
      </p:sp>
      <p:sp>
        <p:nvSpPr>
          <p:cNvPr id="3" name="Content Placeholder 2">
            <a:extLst>
              <a:ext uri="{FF2B5EF4-FFF2-40B4-BE49-F238E27FC236}">
                <a16:creationId xmlns:a16="http://schemas.microsoft.com/office/drawing/2014/main" id="{BC45273D-38C2-8738-2A83-EA942F0E65DB}"/>
              </a:ext>
            </a:extLst>
          </p:cNvPr>
          <p:cNvSpPr>
            <a:spLocks noGrp="1"/>
          </p:cNvSpPr>
          <p:nvPr>
            <p:ph idx="1"/>
          </p:nvPr>
        </p:nvSpPr>
        <p:spPr/>
        <p:txBody>
          <a:bodyPr vert="horz" lIns="91440" tIns="45720" rIns="91440" bIns="45720" rtlCol="0" anchor="t">
            <a:noAutofit/>
          </a:bodyPr>
          <a:lstStyle/>
          <a:p>
            <a:r>
              <a:rPr lang="en-US" dirty="0">
                <a:latin typeface="Arial Nova"/>
                <a:ea typeface="+mn-lt"/>
                <a:cs typeface="+mn-lt"/>
              </a:rPr>
              <a:t>Biographer Hermione Lee asked some of Stoppard’s friends for adjectives to describe TS:</a:t>
            </a:r>
            <a:endParaRPr lang="en-US" sz="2400" dirty="0">
              <a:latin typeface="Arial Nova"/>
            </a:endParaRPr>
          </a:p>
          <a:p>
            <a:r>
              <a:rPr lang="en-US" i="1" dirty="0">
                <a:latin typeface="Arial Nova"/>
                <a:ea typeface="+mn-lt"/>
                <a:cs typeface="+mn-lt"/>
              </a:rPr>
              <a:t>"I’ve often asked people to sum him with three words. They come up with 'polymathic, brainy, inspirational, passionate, rigorous, sympathetic, conservative with a small c, irresistible, supportive, witty, curious, open, gentle, thoughtful, amatory, daunting, clear- thinking, focused, stimulating, brave, warmhearted…by far the most frequent adjectives have been loyal, kind, considerate, glamorous, generous, and intelligent… </a:t>
            </a:r>
            <a:r>
              <a:rPr lang="en-US" b="1" i="1" dirty="0">
                <a:latin typeface="Arial Nova"/>
                <a:ea typeface="+mn-lt"/>
                <a:cs typeface="+mn-lt"/>
              </a:rPr>
              <a:t>Nobody says cruel, proud, selfish, or inattentive</a:t>
            </a:r>
            <a:r>
              <a:rPr lang="en-US" i="1" dirty="0">
                <a:latin typeface="Arial Nova"/>
                <a:ea typeface="+mn-lt"/>
                <a:cs typeface="+mn-lt"/>
              </a:rPr>
              <a:t>.'</a:t>
            </a:r>
            <a:r>
              <a:rPr lang="en-US" dirty="0">
                <a:latin typeface="Arial Nova"/>
                <a:ea typeface="+mn-lt"/>
                <a:cs typeface="+mn-lt"/>
              </a:rPr>
              <a:t>” </a:t>
            </a:r>
            <a:endParaRPr lang="en-US" sz="2400" dirty="0">
              <a:latin typeface="Arial Nova"/>
            </a:endParaRPr>
          </a:p>
          <a:p>
            <a:r>
              <a:rPr lang="en-US" dirty="0">
                <a:latin typeface="Arial Nova"/>
                <a:ea typeface="+mn-lt"/>
                <a:cs typeface="+mn-lt"/>
              </a:rPr>
              <a:t>More from biographer Lee and  (indirectly) from Stoppard himself: </a:t>
            </a:r>
            <a:endParaRPr lang="en-US" sz="2400" dirty="0">
              <a:latin typeface="Arial Nova"/>
            </a:endParaRPr>
          </a:p>
          <a:p>
            <a:r>
              <a:rPr lang="en-US" dirty="0">
                <a:latin typeface="Arial Nova"/>
                <a:ea typeface="+mn-lt"/>
                <a:cs typeface="+mn-lt"/>
              </a:rPr>
              <a:t>"</a:t>
            </a:r>
            <a:r>
              <a:rPr lang="en-US" i="1" dirty="0">
                <a:latin typeface="Arial Nova"/>
                <a:ea typeface="+mn-lt"/>
                <a:cs typeface="+mn-lt"/>
              </a:rPr>
              <a:t>He has often said that he is a playwright in search of a plot and that when the idea for a play springs at him : “it’s as though at the far end of this gilded hall, the double doors have opened and a butler bearing a </a:t>
            </a:r>
            <a:r>
              <a:rPr lang="en-US" i="1" dirty="0" err="1">
                <a:latin typeface="Arial Nova"/>
                <a:ea typeface="+mn-lt"/>
                <a:cs typeface="+mn-lt"/>
              </a:rPr>
              <a:t>siver</a:t>
            </a:r>
            <a:r>
              <a:rPr lang="en-US" i="1" dirty="0">
                <a:latin typeface="Arial Nova"/>
                <a:ea typeface="+mn-lt"/>
                <a:cs typeface="+mn-lt"/>
              </a:rPr>
              <a:t> tray turns up and slowly approaches with the idea.. which he just puts in front me while the trumpets sound."</a:t>
            </a:r>
            <a:r>
              <a:rPr lang="en-US" dirty="0">
                <a:latin typeface="Arial Nova"/>
                <a:ea typeface="+mn-lt"/>
                <a:cs typeface="+mn-lt"/>
              </a:rPr>
              <a:t> </a:t>
            </a:r>
            <a:endParaRPr lang="en-US" sz="2400" dirty="0">
              <a:latin typeface="Arial Nova"/>
            </a:endParaRPr>
          </a:p>
        </p:txBody>
      </p:sp>
    </p:spTree>
    <p:extLst>
      <p:ext uri="{BB962C8B-B14F-4D97-AF65-F5344CB8AC3E}">
        <p14:creationId xmlns:p14="http://schemas.microsoft.com/office/powerpoint/2010/main" val="2921830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581F76-D3D3-279A-250D-B77D270148B0}"/>
              </a:ext>
            </a:extLst>
          </p:cNvPr>
          <p:cNvSpPr>
            <a:spLocks noGrp="1"/>
          </p:cNvSpPr>
          <p:nvPr>
            <p:ph type="title"/>
          </p:nvPr>
        </p:nvSpPr>
        <p:spPr>
          <a:xfrm>
            <a:off x="5984947" y="266766"/>
            <a:ext cx="5440680" cy="1197864"/>
          </a:xfrm>
        </p:spPr>
        <p:txBody>
          <a:bodyPr/>
          <a:lstStyle/>
          <a:p>
            <a:r>
              <a:rPr lang="en-US" dirty="0"/>
              <a:t>Biographical Fallacy? Or Analogy?</a:t>
            </a:r>
          </a:p>
        </p:txBody>
      </p:sp>
      <p:pic>
        <p:nvPicPr>
          <p:cNvPr id="7" name="Picture Placeholder 6">
            <a:extLst>
              <a:ext uri="{FF2B5EF4-FFF2-40B4-BE49-F238E27FC236}">
                <a16:creationId xmlns:a16="http://schemas.microsoft.com/office/drawing/2014/main" id="{670BA374-3D05-EDC5-265F-D815212928E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7842" r="17842"/>
          <a:stretch>
            <a:fillRect/>
          </a:stretch>
        </p:blipFill>
        <p:spPr>
          <a:xfrm>
            <a:off x="603504" y="603504"/>
            <a:ext cx="3905745" cy="4376000"/>
          </a:xfrm>
        </p:spPr>
      </p:pic>
      <p:sp>
        <p:nvSpPr>
          <p:cNvPr id="3" name="Content Placeholder 2">
            <a:extLst>
              <a:ext uri="{FF2B5EF4-FFF2-40B4-BE49-F238E27FC236}">
                <a16:creationId xmlns:a16="http://schemas.microsoft.com/office/drawing/2014/main" id="{6DE78359-76E6-E125-345F-15ACC8E93B05}"/>
              </a:ext>
            </a:extLst>
          </p:cNvPr>
          <p:cNvSpPr>
            <a:spLocks noGrp="1"/>
          </p:cNvSpPr>
          <p:nvPr>
            <p:ph sz="quarter" idx="14"/>
          </p:nvPr>
        </p:nvSpPr>
        <p:spPr>
          <a:xfrm>
            <a:off x="4959626" y="1587875"/>
            <a:ext cx="6634966" cy="4005072"/>
          </a:xfrm>
        </p:spPr>
        <p:txBody>
          <a:bodyPr>
            <a:noAutofit/>
          </a:bodyPr>
          <a:lstStyle/>
          <a:p>
            <a:r>
              <a:rPr lang="en-US" sz="1600" dirty="0"/>
              <a:t>His 1</a:t>
            </a:r>
            <a:r>
              <a:rPr lang="en-US" sz="1600" baseline="30000" dirty="0"/>
              <a:t>st</a:t>
            </a:r>
            <a:r>
              <a:rPr lang="en-US" sz="1600" dirty="0"/>
              <a:t> wife Jose - from whom he was to separate three years later: "</a:t>
            </a:r>
            <a:r>
              <a:rPr lang="en-US" sz="1600" i="1" dirty="0"/>
              <a:t>The hardest thing I've had to accept is that if I died or disappeared he'd be upset, but in the end his life wouldn't be all that different. Writing is the core of his existence</a:t>
            </a:r>
            <a:r>
              <a:rPr lang="en-US" sz="1600" dirty="0"/>
              <a:t>.“</a:t>
            </a:r>
          </a:p>
          <a:p>
            <a:r>
              <a:rPr lang="en-US" sz="1600" i="1" dirty="0"/>
              <a:t>The Real Thing, </a:t>
            </a:r>
            <a:r>
              <a:rPr lang="en-US" sz="1600" dirty="0"/>
              <a:t>dedicated to 2</a:t>
            </a:r>
            <a:r>
              <a:rPr lang="en-US" sz="1600" baseline="30000" dirty="0"/>
              <a:t>nd</a:t>
            </a:r>
            <a:r>
              <a:rPr lang="en-US" sz="1600" dirty="0"/>
              <a:t> wife, Miriam, has lots of allusions to things that went on with Jose, but foreshadows how his 2</a:t>
            </a:r>
            <a:r>
              <a:rPr lang="en-US" sz="1600" baseline="30000" dirty="0"/>
              <a:t>nd</a:t>
            </a:r>
            <a:r>
              <a:rPr lang="en-US" sz="1600" dirty="0"/>
              <a:t>  marriage breaks up via an affair with an actress in one of the lead character’s plays, which is what happened with Felicity Kendal.</a:t>
            </a:r>
          </a:p>
          <a:p>
            <a:r>
              <a:rPr lang="en-US" sz="1600" dirty="0"/>
              <a:t>"We always assumed </a:t>
            </a:r>
            <a:r>
              <a:rPr lang="en-US" sz="1600" i="1" dirty="0"/>
              <a:t>The Real Thing </a:t>
            </a:r>
            <a:r>
              <a:rPr lang="en-US" sz="1600" dirty="0"/>
              <a:t>had a lot to do with Tom's marriage. You wouldn't get Tom to say that, but I think it is pretty autobiographical. Henry the writer, who is very clever but can't actually cope with family life.“</a:t>
            </a:r>
            <a:br>
              <a:rPr lang="en-US" sz="1600" dirty="0"/>
            </a:br>
            <a:r>
              <a:rPr lang="en-US" sz="1200" dirty="0"/>
              <a:t>Kenneth Ewing, Stoppard's agent for 40 years </a:t>
            </a:r>
            <a:endParaRPr lang="en-US" sz="1600" dirty="0"/>
          </a:p>
          <a:p>
            <a:r>
              <a:rPr lang="en-US" sz="1600" dirty="0"/>
              <a:t>"Tom's a writer who reveals himself in everything he writes.“</a:t>
            </a:r>
            <a:br>
              <a:rPr lang="en-US" sz="1600" dirty="0"/>
            </a:br>
            <a:r>
              <a:rPr lang="en-US" sz="1200" dirty="0"/>
              <a:t>Richard Eyre, who directed The Invention of Love in 1997</a:t>
            </a:r>
            <a:endParaRPr lang="en-US" sz="1600" dirty="0"/>
          </a:p>
        </p:txBody>
      </p:sp>
    </p:spTree>
    <p:extLst>
      <p:ext uri="{BB962C8B-B14F-4D97-AF65-F5344CB8AC3E}">
        <p14:creationId xmlns:p14="http://schemas.microsoft.com/office/powerpoint/2010/main" val="4008456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person standing in front of a bookcase&#10;&#10;AI-generated content may be incorrect.">
            <a:extLst>
              <a:ext uri="{FF2B5EF4-FFF2-40B4-BE49-F238E27FC236}">
                <a16:creationId xmlns:a16="http://schemas.microsoft.com/office/drawing/2014/main" id="{08DB98C4-6AA3-F037-10CC-C5992B72BA25}"/>
              </a:ext>
            </a:extLst>
          </p:cNvPr>
          <p:cNvPicPr>
            <a:picLocks noGrp="1" noChangeAspect="1"/>
          </p:cNvPicPr>
          <p:nvPr>
            <p:ph idx="1"/>
          </p:nvPr>
        </p:nvPicPr>
        <p:blipFill>
          <a:blip r:embed="rId2"/>
          <a:stretch/>
        </p:blipFill>
        <p:spPr>
          <a:xfrm>
            <a:off x="3570795" y="68263"/>
            <a:ext cx="5050409" cy="6273800"/>
          </a:xfrm>
          <a:prstGeom prst="rect">
            <a:avLst/>
          </a:prstGeom>
          <a:noFill/>
        </p:spPr>
      </p:pic>
      <p:sp>
        <p:nvSpPr>
          <p:cNvPr id="7" name="TextBox 6">
            <a:extLst>
              <a:ext uri="{FF2B5EF4-FFF2-40B4-BE49-F238E27FC236}">
                <a16:creationId xmlns:a16="http://schemas.microsoft.com/office/drawing/2014/main" id="{E759869E-DF69-8043-A0A1-7965CDA82EB4}"/>
              </a:ext>
            </a:extLst>
          </p:cNvPr>
          <p:cNvSpPr txBox="1"/>
          <p:nvPr/>
        </p:nvSpPr>
        <p:spPr>
          <a:xfrm>
            <a:off x="633350" y="823356"/>
            <a:ext cx="242245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badi"/>
              </a:rPr>
              <a:t>“</a:t>
            </a:r>
            <a:r>
              <a:rPr lang="en-US" sz="2000" i="1" dirty="0">
                <a:latin typeface="Abadi"/>
              </a:rPr>
              <a:t>The whole difficulty of doing plays — the reason one doesn’t do two or three a year — is this very thing of trying to subsume thought and calculation into the interior of, say, a love story or a story of triumph and failure.”</a:t>
            </a:r>
            <a:r>
              <a:rPr lang="en-US" sz="2000" dirty="0">
                <a:latin typeface="Abadi"/>
              </a:rPr>
              <a:t> </a:t>
            </a:r>
            <a:br>
              <a:rPr lang="en-US" sz="2000" dirty="0">
                <a:latin typeface="Abadi"/>
              </a:rPr>
            </a:br>
            <a:r>
              <a:rPr lang="en-US" sz="2000" dirty="0">
                <a:latin typeface="Abadi"/>
              </a:rPr>
              <a:t>Tom Stoppard</a:t>
            </a:r>
          </a:p>
        </p:txBody>
      </p:sp>
      <p:sp>
        <p:nvSpPr>
          <p:cNvPr id="8" name="TextBox 7">
            <a:extLst>
              <a:ext uri="{FF2B5EF4-FFF2-40B4-BE49-F238E27FC236}">
                <a16:creationId xmlns:a16="http://schemas.microsoft.com/office/drawing/2014/main" id="{A1495097-FBB6-77C7-179A-12D20A412EDF}"/>
              </a:ext>
            </a:extLst>
          </p:cNvPr>
          <p:cNvSpPr txBox="1"/>
          <p:nvPr/>
        </p:nvSpPr>
        <p:spPr>
          <a:xfrm>
            <a:off x="9210083" y="2110289"/>
            <a:ext cx="242245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Abadi"/>
              </a:rPr>
              <a:t>“</a:t>
            </a:r>
            <a:r>
              <a:rPr lang="en-US" sz="2800" i="1" dirty="0">
                <a:latin typeface="Abadi"/>
              </a:rPr>
              <a:t>The choice of words in the right order is what I do.”</a:t>
            </a:r>
            <a:r>
              <a:rPr lang="en-US" sz="2800" dirty="0">
                <a:latin typeface="Abadi"/>
              </a:rPr>
              <a:t> </a:t>
            </a:r>
          </a:p>
        </p:txBody>
      </p:sp>
      <p:pic>
        <p:nvPicPr>
          <p:cNvPr id="1026" name="Picture 2">
            <a:extLst>
              <a:ext uri="{FF2B5EF4-FFF2-40B4-BE49-F238E27FC236}">
                <a16:creationId xmlns:a16="http://schemas.microsoft.com/office/drawing/2014/main" id="{65AA7935-A740-D1C2-7652-E3ABA56FE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670" y="4350290"/>
            <a:ext cx="2286000" cy="149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265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BC04-D554-4CE1-8F79-BE7D7748670A}"/>
              </a:ext>
            </a:extLst>
          </p:cNvPr>
          <p:cNvSpPr>
            <a:spLocks noGrp="1"/>
          </p:cNvSpPr>
          <p:nvPr>
            <p:ph type="title"/>
          </p:nvPr>
        </p:nvSpPr>
        <p:spPr>
          <a:xfrm>
            <a:off x="731520" y="312572"/>
            <a:ext cx="6858000" cy="923544"/>
          </a:xfrm>
        </p:spPr>
        <p:txBody>
          <a:bodyPr anchor="b">
            <a:normAutofit/>
          </a:bodyPr>
          <a:lstStyle/>
          <a:p>
            <a:r>
              <a:rPr lang="en-US" sz="3000"/>
              <a:t>Thoughts and calculation begin — and end —with Ideas in Stoppard</a:t>
            </a:r>
          </a:p>
        </p:txBody>
      </p:sp>
      <p:sp>
        <p:nvSpPr>
          <p:cNvPr id="3" name="Content Placeholder 2">
            <a:extLst>
              <a:ext uri="{FF2B5EF4-FFF2-40B4-BE49-F238E27FC236}">
                <a16:creationId xmlns:a16="http://schemas.microsoft.com/office/drawing/2014/main" id="{B7324FA9-C928-095B-D360-D2C9430985B2}"/>
              </a:ext>
            </a:extLst>
          </p:cNvPr>
          <p:cNvSpPr>
            <a:spLocks noGrp="1"/>
          </p:cNvSpPr>
          <p:nvPr>
            <p:ph sz="quarter" idx="14"/>
          </p:nvPr>
        </p:nvSpPr>
        <p:spPr>
          <a:xfrm>
            <a:off x="731520" y="1380744"/>
            <a:ext cx="6858000" cy="4608576"/>
          </a:xfrm>
        </p:spPr>
        <p:txBody>
          <a:bodyPr vert="horz" lIns="91440" tIns="45720" rIns="91440" bIns="45720" rtlCol="0" anchor="t">
            <a:noAutofit/>
          </a:bodyPr>
          <a:lstStyle/>
          <a:p>
            <a:pPr>
              <a:lnSpc>
                <a:spcPct val="110000"/>
              </a:lnSpc>
            </a:pPr>
            <a:r>
              <a:rPr lang="en-US" sz="1600" dirty="0">
                <a:latin typeface="Arial Nova"/>
              </a:rPr>
              <a:t>"In a 45-year career spanning stage, screen and radio, (Stoppard ) is credited with </a:t>
            </a:r>
            <a:r>
              <a:rPr lang="en-US" sz="1600" b="1" dirty="0">
                <a:latin typeface="Arial Nova"/>
              </a:rPr>
              <a:t>bringing ideas back into British theatre</a:t>
            </a:r>
            <a:r>
              <a:rPr lang="en-US" sz="1600" dirty="0">
                <a:latin typeface="Arial Nova"/>
              </a:rPr>
              <a:t>. With Rosencrantz and Guildenstern Are Dead (1966)… he became the youngest playwright to be staged by the National and spawned a sub-genre of bit-players placed </a:t>
            </a:r>
            <a:r>
              <a:rPr lang="en-US" sz="1600" dirty="0" err="1">
                <a:latin typeface="Arial Nova"/>
              </a:rPr>
              <a:t>centre</a:t>
            </a:r>
            <a:r>
              <a:rPr lang="en-US" sz="1600" dirty="0">
                <a:latin typeface="Arial Nova"/>
              </a:rPr>
              <a:t>-stage.”</a:t>
            </a:r>
          </a:p>
          <a:p>
            <a:pPr>
              <a:lnSpc>
                <a:spcPct val="110000"/>
              </a:lnSpc>
            </a:pPr>
            <a:r>
              <a:rPr lang="en-US" sz="1600" i="1" dirty="0">
                <a:latin typeface="Arial Nova"/>
              </a:rPr>
              <a:t>“Stoppardian" has become a trademark, not least for rapid-fire wit and bathetic juxtaposition, whether moral philosophy with gymnastics, as in Jumpers (1972), or the collision of Lenin, Joyce and Tristan Tzara with Wildean pastiche in Travesties (1974).”</a:t>
            </a:r>
            <a:br>
              <a:rPr lang="en-US" sz="1600" dirty="0">
                <a:latin typeface="Arial Nova"/>
              </a:rPr>
            </a:br>
            <a:r>
              <a:rPr lang="en-US" sz="1600" dirty="0">
                <a:latin typeface="Arial Nova"/>
              </a:rPr>
              <a:t>Maya Jaggi, The Guardian, 2008</a:t>
            </a:r>
          </a:p>
          <a:p>
            <a:pPr>
              <a:lnSpc>
                <a:spcPct val="110000"/>
              </a:lnSpc>
            </a:pPr>
            <a:r>
              <a:rPr lang="en-US" sz="1600" dirty="0">
                <a:latin typeface="Arial Nova"/>
              </a:rPr>
              <a:t>“</a:t>
            </a:r>
            <a:r>
              <a:rPr lang="en-US" sz="1600" i="1" dirty="0">
                <a:latin typeface="Arial Nova"/>
              </a:rPr>
              <a:t>the most widespread misapprehension about playwrights... is that they set out to say something and then say it, in short that a play is the end product of an idea.”</a:t>
            </a:r>
            <a:br>
              <a:rPr lang="en-US" sz="1600" i="1" dirty="0">
                <a:latin typeface="Arial Nova"/>
              </a:rPr>
            </a:br>
            <a:r>
              <a:rPr lang="en-US" sz="1600" i="1" dirty="0">
                <a:latin typeface="Arial Nova"/>
              </a:rPr>
              <a:t>"But I must make clear that, insofar as it's possible for me to look at my own work objectively at all, the element which I find most valuable is the one that other people are put off by – that is, that there is often no single, clear statement in my plays"</a:t>
            </a:r>
            <a:endParaRPr lang="en-US" sz="1600" dirty="0">
              <a:latin typeface="Arial Nova"/>
            </a:endParaRPr>
          </a:p>
          <a:p>
            <a:pPr marL="0" indent="0">
              <a:lnSpc>
                <a:spcPct val="110000"/>
              </a:lnSpc>
              <a:buNone/>
            </a:pPr>
            <a:endParaRPr lang="en-US" sz="1600" dirty="0">
              <a:latin typeface="Arial Nova"/>
            </a:endParaRPr>
          </a:p>
        </p:txBody>
      </p:sp>
      <p:pic>
        <p:nvPicPr>
          <p:cNvPr id="5" name="Picture Placeholder 4" descr="A person in a tuxedo with a cigarette&#10;&#10;AI-generated content may be incorrect.">
            <a:extLst>
              <a:ext uri="{FF2B5EF4-FFF2-40B4-BE49-F238E27FC236}">
                <a16:creationId xmlns:a16="http://schemas.microsoft.com/office/drawing/2014/main" id="{641A3D3A-73C0-0C06-93E2-253EEABD4D3D}"/>
              </a:ext>
            </a:extLst>
          </p:cNvPr>
          <p:cNvPicPr>
            <a:picLocks noGrp="1" noChangeAspect="1"/>
          </p:cNvPicPr>
          <p:nvPr>
            <p:ph type="pic" sz="quarter" idx="15"/>
          </p:nvPr>
        </p:nvPicPr>
        <p:blipFill>
          <a:blip r:embed="rId2"/>
          <a:srcRect l="26826" r="35076" b="1"/>
          <a:stretch>
            <a:fillRect/>
          </a:stretch>
        </p:blipFill>
        <p:spPr>
          <a:xfrm>
            <a:off x="8961773" y="1933268"/>
            <a:ext cx="2614530" cy="4411054"/>
          </a:xfrm>
          <a:prstGeom prst="rect">
            <a:avLst/>
          </a:prstGeom>
          <a:noFill/>
        </p:spPr>
      </p:pic>
      <p:sp>
        <p:nvSpPr>
          <p:cNvPr id="6" name="TextBox 5">
            <a:extLst>
              <a:ext uri="{FF2B5EF4-FFF2-40B4-BE49-F238E27FC236}">
                <a16:creationId xmlns:a16="http://schemas.microsoft.com/office/drawing/2014/main" id="{B15A77C9-47FB-D51E-3784-48D8329D14C8}"/>
              </a:ext>
            </a:extLst>
          </p:cNvPr>
          <p:cNvSpPr txBox="1"/>
          <p:nvPr/>
        </p:nvSpPr>
        <p:spPr>
          <a:xfrm>
            <a:off x="7805861" y="308967"/>
            <a:ext cx="4389127" cy="6113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dirty="0">
                <a:solidFill>
                  <a:srgbClr val="212529"/>
                </a:solidFill>
                <a:latin typeface="Montserrat"/>
              </a:rPr>
              <a:t>“</a:t>
            </a:r>
            <a:r>
              <a:rPr lang="en-US" sz="2000" i="1" dirty="0">
                <a:solidFill>
                  <a:srgbClr val="212529"/>
                </a:solidFill>
                <a:latin typeface="Montserrat"/>
              </a:rPr>
              <a:t>The most important ingredients for a play: life, death, food, sex, and money — but not necessarily in that order</a:t>
            </a:r>
            <a:r>
              <a:rPr lang="en-US" sz="2000" dirty="0">
                <a:solidFill>
                  <a:srgbClr val="212529"/>
                </a:solidFill>
                <a:latin typeface="Montserrat"/>
              </a:rPr>
              <a:t>.”</a:t>
            </a:r>
            <a:br>
              <a:rPr lang="en-US" sz="2000" dirty="0">
                <a:latin typeface="Montserrat"/>
              </a:rPr>
            </a:br>
            <a:r>
              <a:rPr lang="en-US" sz="2000" dirty="0">
                <a:solidFill>
                  <a:srgbClr val="212529"/>
                </a:solidFill>
                <a:latin typeface="Montserrat"/>
              </a:rPr>
              <a:t>Noel Coward</a:t>
            </a:r>
            <a:endParaRPr lang="en-US" sz="2000">
              <a:latin typeface="Montserrat"/>
            </a:endParaRPr>
          </a:p>
        </p:txBody>
      </p:sp>
    </p:spTree>
    <p:extLst>
      <p:ext uri="{BB962C8B-B14F-4D97-AF65-F5344CB8AC3E}">
        <p14:creationId xmlns:p14="http://schemas.microsoft.com/office/powerpoint/2010/main" val="1063265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4B99-1CE9-EDCA-4483-EBBFAC38A89F}"/>
              </a:ext>
            </a:extLst>
          </p:cNvPr>
          <p:cNvSpPr>
            <a:spLocks noGrp="1"/>
          </p:cNvSpPr>
          <p:nvPr>
            <p:ph type="title"/>
          </p:nvPr>
        </p:nvSpPr>
        <p:spPr>
          <a:xfrm>
            <a:off x="731520" y="29752"/>
            <a:ext cx="2916936" cy="2916936"/>
          </a:xfrm>
        </p:spPr>
        <p:txBody>
          <a:bodyPr anchor="t">
            <a:normAutofit/>
          </a:bodyPr>
          <a:lstStyle/>
          <a:p>
            <a:r>
              <a:rPr lang="en-US" dirty="0"/>
              <a:t>YET...</a:t>
            </a:r>
          </a:p>
        </p:txBody>
      </p:sp>
      <p:sp>
        <p:nvSpPr>
          <p:cNvPr id="3" name="Content Placeholder 2">
            <a:extLst>
              <a:ext uri="{FF2B5EF4-FFF2-40B4-BE49-F238E27FC236}">
                <a16:creationId xmlns:a16="http://schemas.microsoft.com/office/drawing/2014/main" id="{58265B7B-0BB1-BB6A-2EA0-64468D2043ED}"/>
              </a:ext>
            </a:extLst>
          </p:cNvPr>
          <p:cNvSpPr>
            <a:spLocks noGrp="1"/>
          </p:cNvSpPr>
          <p:nvPr>
            <p:ph sz="quarter" idx="13"/>
          </p:nvPr>
        </p:nvSpPr>
        <p:spPr>
          <a:xfrm>
            <a:off x="3997074" y="403299"/>
            <a:ext cx="7723872" cy="5577840"/>
          </a:xfrm>
        </p:spPr>
        <p:txBody>
          <a:bodyPr vert="horz" lIns="91440" tIns="45720" rIns="91440" bIns="45720" rtlCol="0" anchor="t">
            <a:noAutofit/>
          </a:bodyPr>
          <a:lstStyle/>
          <a:p>
            <a:pPr>
              <a:lnSpc>
                <a:spcPct val="110000"/>
              </a:lnSpc>
            </a:pPr>
            <a:r>
              <a:rPr lang="en-US" dirty="0">
                <a:latin typeface="Arial Nova"/>
              </a:rPr>
              <a:t>Stoppard also once said, “T</a:t>
            </a:r>
            <a:r>
              <a:rPr lang="en-US" i="1" dirty="0">
                <a:latin typeface="Arial Nova"/>
              </a:rPr>
              <a:t>he whole thing derives from a misapprehension about creative writing, which is that the writer is working from a set of principles or a thesis and the play is the end product of that predisposition, but, actually, the idea turns out to be the end product of the play, and the less I know about this play I am ­trying to write, the better.</a:t>
            </a:r>
            <a:r>
              <a:rPr lang="en-US" dirty="0">
                <a:latin typeface="Arial Nova"/>
              </a:rPr>
              <a:t>”</a:t>
            </a:r>
          </a:p>
          <a:p>
            <a:pPr>
              <a:lnSpc>
                <a:spcPct val="110000"/>
              </a:lnSpc>
            </a:pPr>
            <a:r>
              <a:rPr lang="en-US" dirty="0">
                <a:latin typeface="Arial Nova"/>
              </a:rPr>
              <a:t>Yes, but that idea at the end of a play is the result of what we will later see TS admit after Samuel Johnson to his ‘</a:t>
            </a:r>
            <a:r>
              <a:rPr lang="en-US" b="1" i="1" dirty="0">
                <a:latin typeface="Arial Nova"/>
              </a:rPr>
              <a:t>violent yoking</a:t>
            </a:r>
            <a:r>
              <a:rPr lang="en-US" dirty="0">
                <a:latin typeface="Arial Nova"/>
              </a:rPr>
              <a:t>’ of OTHER ideas or as in Arcadia a stirring of ideas together as in Thomasina’s question about the porridge and strawberry jam. </a:t>
            </a:r>
          </a:p>
          <a:p>
            <a:pPr>
              <a:lnSpc>
                <a:spcPct val="110000"/>
              </a:lnSpc>
            </a:pPr>
            <a:r>
              <a:rPr lang="en-US" dirty="0">
                <a:latin typeface="Arial Nova"/>
              </a:rPr>
              <a:t>“</a:t>
            </a:r>
            <a:r>
              <a:rPr lang="en-US" i="1" dirty="0">
                <a:latin typeface="Arial Nova"/>
              </a:rPr>
              <a:t>Stoppard’s greatest source of abundance is, above all, the volume and variety of ideas. What he has described as ‘a fairly complicated intellectual argument’ </a:t>
            </a:r>
            <a:r>
              <a:rPr lang="en-US" i="1" dirty="0" err="1">
                <a:latin typeface="Arial Nova"/>
              </a:rPr>
              <a:t>characterises</a:t>
            </a:r>
            <a:r>
              <a:rPr lang="en-US" i="1" dirty="0">
                <a:latin typeface="Arial Nova"/>
              </a:rPr>
              <a:t> plays which encompass the science of Chaos and Newtonian theory in </a:t>
            </a:r>
            <a:r>
              <a:rPr lang="en-US" b="1" i="1" u="sng" dirty="0">
                <a:latin typeface="Arial Nova"/>
              </a:rPr>
              <a:t>Arcadia</a:t>
            </a:r>
            <a:r>
              <a:rPr lang="en-US" i="1" dirty="0">
                <a:latin typeface="Arial Nova"/>
              </a:rPr>
              <a:t>, the physics of Einstein and Heisenberg’s quantum mechanics in Hapgood and David Chalmers’ theory of consciousness in </a:t>
            </a:r>
            <a:r>
              <a:rPr lang="en-US" b="1" i="1" u="sng" dirty="0">
                <a:latin typeface="Arial Nova"/>
              </a:rPr>
              <a:t>The Hard Problem</a:t>
            </a:r>
            <a:r>
              <a:rPr lang="en-US" i="1" dirty="0">
                <a:latin typeface="Arial Nova"/>
              </a:rPr>
              <a:t>. Jumpers and Darkside explore the source of moral values to which The Hard Problem attempts to apply the concept of value</a:t>
            </a:r>
            <a:r>
              <a:rPr lang="en-US" dirty="0">
                <a:latin typeface="Arial Nova"/>
              </a:rPr>
              <a:t>.” Nigel Purse</a:t>
            </a:r>
          </a:p>
          <a:p>
            <a:pPr>
              <a:lnSpc>
                <a:spcPct val="110000"/>
              </a:lnSpc>
            </a:pPr>
            <a:endParaRPr lang="en-US" dirty="0">
              <a:latin typeface="Arial Nova"/>
            </a:endParaRPr>
          </a:p>
        </p:txBody>
      </p:sp>
      <p:pic>
        <p:nvPicPr>
          <p:cNvPr id="5" name="Picture 4" descr="A person with white hair and a black jacket&#10;&#10;AI-generated content may be incorrect.">
            <a:extLst>
              <a:ext uri="{FF2B5EF4-FFF2-40B4-BE49-F238E27FC236}">
                <a16:creationId xmlns:a16="http://schemas.microsoft.com/office/drawing/2014/main" id="{25E2512E-F3CC-5B94-EBB2-6ADDE7A97ACD}"/>
              </a:ext>
            </a:extLst>
          </p:cNvPr>
          <p:cNvPicPr>
            <a:picLocks noChangeAspect="1"/>
          </p:cNvPicPr>
          <p:nvPr/>
        </p:nvPicPr>
        <p:blipFill>
          <a:blip r:embed="rId2"/>
          <a:stretch>
            <a:fillRect/>
          </a:stretch>
        </p:blipFill>
        <p:spPr>
          <a:xfrm>
            <a:off x="380036" y="521535"/>
            <a:ext cx="2754759" cy="3385460"/>
          </a:xfrm>
          <a:prstGeom prst="rect">
            <a:avLst/>
          </a:prstGeom>
        </p:spPr>
      </p:pic>
      <p:sp>
        <p:nvSpPr>
          <p:cNvPr id="6" name="TextBox 5">
            <a:extLst>
              <a:ext uri="{FF2B5EF4-FFF2-40B4-BE49-F238E27FC236}">
                <a16:creationId xmlns:a16="http://schemas.microsoft.com/office/drawing/2014/main" id="{8F2CB6A5-708F-7DE1-B295-68C8A582F67E}"/>
              </a:ext>
            </a:extLst>
          </p:cNvPr>
          <p:cNvSpPr txBox="1"/>
          <p:nvPr/>
        </p:nvSpPr>
        <p:spPr>
          <a:xfrm>
            <a:off x="162692" y="4142340"/>
            <a:ext cx="38383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a:cs typeface="Arial"/>
              </a:rPr>
              <a:t>"The most heterogeneous ideas are yoked by violence together; nature and art are ransacked for illustrations, comparisons, and allusions; their learning instructs, and their subtilty surprises; but the reader commonly thinks his improvement dearly bought, and, though he sometimes admires, is seldom pleased."</a:t>
            </a:r>
            <a:endParaRPr lang="en-US" sz="1600"/>
          </a:p>
        </p:txBody>
      </p:sp>
    </p:spTree>
    <p:extLst>
      <p:ext uri="{BB962C8B-B14F-4D97-AF65-F5344CB8AC3E}">
        <p14:creationId xmlns:p14="http://schemas.microsoft.com/office/powerpoint/2010/main" val="426549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D1805-3156-F2C2-AA06-F3F17BE6E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A676F-4E79-A54B-924B-A372E04B465C}"/>
              </a:ext>
            </a:extLst>
          </p:cNvPr>
          <p:cNvSpPr>
            <a:spLocks noGrp="1"/>
          </p:cNvSpPr>
          <p:nvPr>
            <p:ph type="title"/>
          </p:nvPr>
        </p:nvSpPr>
        <p:spPr>
          <a:xfrm>
            <a:off x="731520" y="29752"/>
            <a:ext cx="2916936" cy="2916936"/>
          </a:xfrm>
        </p:spPr>
        <p:txBody>
          <a:bodyPr anchor="t">
            <a:normAutofit/>
          </a:bodyPr>
          <a:lstStyle/>
          <a:p>
            <a:r>
              <a:rPr lang="en-US" dirty="0"/>
              <a:t>BUT...</a:t>
            </a:r>
          </a:p>
        </p:txBody>
      </p:sp>
      <p:sp>
        <p:nvSpPr>
          <p:cNvPr id="3" name="Content Placeholder 2">
            <a:extLst>
              <a:ext uri="{FF2B5EF4-FFF2-40B4-BE49-F238E27FC236}">
                <a16:creationId xmlns:a16="http://schemas.microsoft.com/office/drawing/2014/main" id="{0162D7F2-6073-5500-9436-212F862CFAE3}"/>
              </a:ext>
            </a:extLst>
          </p:cNvPr>
          <p:cNvSpPr>
            <a:spLocks noGrp="1"/>
          </p:cNvSpPr>
          <p:nvPr>
            <p:ph sz="quarter" idx="13"/>
          </p:nvPr>
        </p:nvSpPr>
        <p:spPr>
          <a:xfrm>
            <a:off x="3997074" y="403299"/>
            <a:ext cx="7723872" cy="5577840"/>
          </a:xfrm>
        </p:spPr>
        <p:txBody>
          <a:bodyPr vert="horz" lIns="91440" tIns="45720" rIns="91440" bIns="45720" rtlCol="0" anchor="t">
            <a:noAutofit/>
          </a:bodyPr>
          <a:lstStyle/>
          <a:p>
            <a:pPr>
              <a:lnSpc>
                <a:spcPct val="110000"/>
              </a:lnSpc>
            </a:pPr>
            <a:r>
              <a:rPr lang="en-US">
                <a:latin typeface="Arial Nova"/>
              </a:rPr>
              <a:t>What is Stoppard admitting or disputing with his allusion to Dr. Johnson's quote, his confession that in the end his plays </a:t>
            </a:r>
            <a:r>
              <a:rPr lang="en-US" u="sng">
                <a:latin typeface="Arial Nova"/>
              </a:rPr>
              <a:t>are</a:t>
            </a:r>
            <a:r>
              <a:rPr lang="en-US">
                <a:latin typeface="Arial Nova"/>
              </a:rPr>
              <a:t> the result of this ‘</a:t>
            </a:r>
            <a:r>
              <a:rPr lang="en-US" b="1" i="1">
                <a:latin typeface="Arial Nova"/>
              </a:rPr>
              <a:t>violent yoking</a:t>
            </a:r>
            <a:r>
              <a:rPr lang="en-US">
                <a:latin typeface="Arial Nova"/>
              </a:rPr>
              <a:t>’ of OTHER ideas </a:t>
            </a:r>
          </a:p>
          <a:p>
            <a:pPr>
              <a:lnSpc>
                <a:spcPct val="110000"/>
              </a:lnSpc>
            </a:pPr>
            <a:r>
              <a:rPr lang="en-US">
                <a:latin typeface="Arial Nova"/>
              </a:rPr>
              <a:t>After all, Johnson in employing the metaphor is </a:t>
            </a:r>
            <a:r>
              <a:rPr lang="en-US" i="1">
                <a:latin typeface="Arial Nova"/>
              </a:rPr>
              <a:t>criticizing</a:t>
            </a:r>
            <a:r>
              <a:rPr lang="en-US">
                <a:latin typeface="Arial Nova"/>
              </a:rPr>
              <a:t> the Metaphysical poets like John Donne:</a:t>
            </a:r>
          </a:p>
          <a:p>
            <a:pPr>
              <a:lnSpc>
                <a:spcPct val="110000"/>
              </a:lnSpc>
            </a:pPr>
            <a:r>
              <a:rPr lang="en-US" sz="1600">
                <a:latin typeface="Arial"/>
                <a:cs typeface="Arial"/>
              </a:rPr>
              <a:t>"</a:t>
            </a:r>
            <a:r>
              <a:rPr lang="en-US" i="1">
                <a:latin typeface="Arial Nova"/>
                <a:cs typeface="Arial"/>
              </a:rPr>
              <a:t>The most heterogeneous ideas are yoked by violence together; nature and art are ransacked for illustrations,comparisons, and allusions; their learning instructs, and their subtilty (sic) surprises; but the reader commonly thinks his improvement dearly bought, and, though he sometimes admires, is seldom pleased."</a:t>
            </a:r>
          </a:p>
          <a:p>
            <a:pPr>
              <a:lnSpc>
                <a:spcPct val="110000"/>
              </a:lnSpc>
            </a:pPr>
            <a:r>
              <a:rPr lang="en-US">
                <a:latin typeface="Arial Nova"/>
                <a:cs typeface="Arial"/>
              </a:rPr>
              <a:t>Is Stoppard again having that argument with himself? </a:t>
            </a:r>
          </a:p>
          <a:p>
            <a:pPr>
              <a:lnSpc>
                <a:spcPct val="110000"/>
              </a:lnSpc>
            </a:pPr>
            <a:r>
              <a:rPr lang="en-US">
                <a:latin typeface="Arial Nova"/>
                <a:cs typeface="Arial"/>
              </a:rPr>
              <a:t>Is he reveling in being like those metaphysical poets?</a:t>
            </a:r>
            <a:r>
              <a:rPr lang="en-US" i="1">
                <a:latin typeface="Arial Nova"/>
                <a:cs typeface="Arial"/>
              </a:rPr>
              <a:t> </a:t>
            </a:r>
            <a:endParaRPr lang="en-US"/>
          </a:p>
          <a:p>
            <a:pPr>
              <a:lnSpc>
                <a:spcPct val="110000"/>
              </a:lnSpc>
            </a:pPr>
            <a:r>
              <a:rPr lang="en-US">
                <a:latin typeface="Arial Nova"/>
                <a:cs typeface="Arial"/>
              </a:rPr>
              <a:t>Is he meeting the criticism of him as too intellectual?</a:t>
            </a:r>
          </a:p>
          <a:p>
            <a:pPr>
              <a:lnSpc>
                <a:spcPct val="110000"/>
              </a:lnSpc>
            </a:pPr>
            <a:r>
              <a:rPr lang="en-US">
                <a:latin typeface="Arial Nova"/>
                <a:cs typeface="Arial"/>
              </a:rPr>
              <a:t>This dialectical approach – cross-examining and, if necessary, refuting himself – will come up in all three of our plays.</a:t>
            </a:r>
          </a:p>
          <a:p>
            <a:pPr>
              <a:lnSpc>
                <a:spcPct val="110000"/>
              </a:lnSpc>
            </a:pPr>
            <a:endParaRPr lang="en-US">
              <a:latin typeface="Arial Nova"/>
            </a:endParaRPr>
          </a:p>
        </p:txBody>
      </p:sp>
      <p:pic>
        <p:nvPicPr>
          <p:cNvPr id="5" name="Picture 4" descr="A person with white hair and a black jacket&#10;&#10;AI-generated content may be incorrect.">
            <a:extLst>
              <a:ext uri="{FF2B5EF4-FFF2-40B4-BE49-F238E27FC236}">
                <a16:creationId xmlns:a16="http://schemas.microsoft.com/office/drawing/2014/main" id="{0B5FB0FE-F437-F65B-D42D-295ACD1FF662}"/>
              </a:ext>
            </a:extLst>
          </p:cNvPr>
          <p:cNvPicPr>
            <a:picLocks noChangeAspect="1"/>
          </p:cNvPicPr>
          <p:nvPr/>
        </p:nvPicPr>
        <p:blipFill>
          <a:blip r:embed="rId2"/>
          <a:stretch>
            <a:fillRect/>
          </a:stretch>
        </p:blipFill>
        <p:spPr>
          <a:xfrm>
            <a:off x="148448" y="1388123"/>
            <a:ext cx="3329994" cy="4080224"/>
          </a:xfrm>
          <a:prstGeom prst="rect">
            <a:avLst/>
          </a:prstGeom>
        </p:spPr>
      </p:pic>
    </p:spTree>
    <p:extLst>
      <p:ext uri="{BB962C8B-B14F-4D97-AF65-F5344CB8AC3E}">
        <p14:creationId xmlns:p14="http://schemas.microsoft.com/office/powerpoint/2010/main" val="245855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87E7-5058-AC25-DC3B-0E4CD65F4140}"/>
              </a:ext>
            </a:extLst>
          </p:cNvPr>
          <p:cNvSpPr>
            <a:spLocks noGrp="1"/>
          </p:cNvSpPr>
          <p:nvPr>
            <p:ph type="title"/>
          </p:nvPr>
        </p:nvSpPr>
        <p:spPr>
          <a:xfrm>
            <a:off x="731520" y="557784"/>
            <a:ext cx="3713996" cy="2212313"/>
          </a:xfrm>
        </p:spPr>
        <p:txBody>
          <a:bodyPr anchor="t">
            <a:normAutofit/>
          </a:bodyPr>
          <a:lstStyle/>
          <a:p>
            <a:r>
              <a:rPr lang="en-US" sz="3000" b="0"/>
              <a:t>“extraordinary how much of the procedure is actually unconscious”</a:t>
            </a:r>
            <a:endParaRPr lang="en-US" sz="3000"/>
          </a:p>
        </p:txBody>
      </p:sp>
      <p:sp>
        <p:nvSpPr>
          <p:cNvPr id="3" name="Content Placeholder 2">
            <a:extLst>
              <a:ext uri="{FF2B5EF4-FFF2-40B4-BE49-F238E27FC236}">
                <a16:creationId xmlns:a16="http://schemas.microsoft.com/office/drawing/2014/main" id="{F6617DD9-A7B2-7C5D-1C9E-458F28CFEC17}"/>
              </a:ext>
            </a:extLst>
          </p:cNvPr>
          <p:cNvSpPr>
            <a:spLocks noGrp="1"/>
          </p:cNvSpPr>
          <p:nvPr>
            <p:ph type="body" sz="half" idx="2"/>
          </p:nvPr>
        </p:nvSpPr>
        <p:spPr>
          <a:xfrm>
            <a:off x="731520" y="2826137"/>
            <a:ext cx="3310128" cy="3153877"/>
          </a:xfrm>
        </p:spPr>
        <p:txBody>
          <a:bodyPr anchor="b">
            <a:normAutofit/>
          </a:bodyPr>
          <a:lstStyle/>
          <a:p>
            <a:r>
              <a:rPr lang="en-US" dirty="0">
                <a:hlinkClick r:id="rId2"/>
              </a:rPr>
              <a:t>https://youtu.be/FAJLBDCCTg8?si=4hTy3YABmcQSCwz0&amp;t=1275</a:t>
            </a:r>
            <a:endParaRPr lang="en-US" dirty="0"/>
          </a:p>
          <a:p>
            <a:r>
              <a:rPr lang="en-US" dirty="0"/>
              <a:t>21:15 to 26:25</a:t>
            </a:r>
          </a:p>
        </p:txBody>
      </p:sp>
      <p:pic>
        <p:nvPicPr>
          <p:cNvPr id="6" name="Picture 5" descr="A person in a brown suit&#10;&#10;AI-generated content may be incorrect.">
            <a:extLst>
              <a:ext uri="{FF2B5EF4-FFF2-40B4-BE49-F238E27FC236}">
                <a16:creationId xmlns:a16="http://schemas.microsoft.com/office/drawing/2014/main" id="{FD3A9133-0777-44A6-03D3-95850EF490F9}"/>
              </a:ext>
            </a:extLst>
          </p:cNvPr>
          <p:cNvPicPr>
            <a:picLocks noChangeAspect="1"/>
          </p:cNvPicPr>
          <p:nvPr/>
        </p:nvPicPr>
        <p:blipFill>
          <a:blip r:embed="rId3"/>
          <a:srcRect l="8134" r="-2" b="-2"/>
          <a:stretch>
            <a:fillRect/>
          </a:stretch>
        </p:blipFill>
        <p:spPr>
          <a:xfrm>
            <a:off x="5421313" y="603504"/>
            <a:ext cx="6154737" cy="5376510"/>
          </a:xfrm>
          <a:prstGeom prst="rect">
            <a:avLst/>
          </a:prstGeom>
          <a:noFill/>
        </p:spPr>
      </p:pic>
    </p:spTree>
    <p:extLst>
      <p:ext uri="{BB962C8B-B14F-4D97-AF65-F5344CB8AC3E}">
        <p14:creationId xmlns:p14="http://schemas.microsoft.com/office/powerpoint/2010/main" val="147786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05BF0-E86A-0062-378A-57892EE924FA}"/>
              </a:ext>
            </a:extLst>
          </p:cNvPr>
          <p:cNvSpPr>
            <a:spLocks noGrp="1"/>
          </p:cNvSpPr>
          <p:nvPr>
            <p:ph type="title"/>
          </p:nvPr>
        </p:nvSpPr>
        <p:spPr>
          <a:xfrm>
            <a:off x="731520" y="704088"/>
            <a:ext cx="3547872" cy="4965192"/>
          </a:xfrm>
        </p:spPr>
        <p:txBody>
          <a:bodyPr vert="horz" lIns="91440" tIns="45720" rIns="91440" bIns="45720" rtlCol="0" anchor="t">
            <a:normAutofit/>
          </a:bodyPr>
          <a:lstStyle/>
          <a:p>
            <a:r>
              <a:rPr lang="en-US" b="0" i="1" dirty="0"/>
              <a:t>"...SUBSUME THOUGHT AND CALCULATION INTO THE INTERIOR OF, SAY, A LOVE STORY OR A STORY OF TRIUMPH AND FAILURE.”</a:t>
            </a:r>
            <a:r>
              <a:rPr lang="en-US" b="0" dirty="0"/>
              <a:t> </a:t>
            </a:r>
          </a:p>
        </p:txBody>
      </p:sp>
      <p:sp>
        <p:nvSpPr>
          <p:cNvPr id="3" name="Content Placeholder 2">
            <a:extLst>
              <a:ext uri="{FF2B5EF4-FFF2-40B4-BE49-F238E27FC236}">
                <a16:creationId xmlns:a16="http://schemas.microsoft.com/office/drawing/2014/main" id="{CCE800B1-6A22-91E0-D847-37AD472D27C2}"/>
              </a:ext>
            </a:extLst>
          </p:cNvPr>
          <p:cNvSpPr>
            <a:spLocks noGrp="1"/>
          </p:cNvSpPr>
          <p:nvPr>
            <p:ph sz="quarter" idx="13"/>
          </p:nvPr>
        </p:nvSpPr>
        <p:spPr>
          <a:xfrm>
            <a:off x="5065776" y="704088"/>
            <a:ext cx="6394704" cy="5212080"/>
          </a:xfrm>
        </p:spPr>
        <p:txBody>
          <a:bodyPr vert="horz" lIns="91440" tIns="45720" rIns="91440" bIns="45720" rtlCol="0" anchor="t">
            <a:normAutofit/>
          </a:bodyPr>
          <a:lstStyle/>
          <a:p>
            <a:pPr marL="0" indent="0">
              <a:buNone/>
            </a:pPr>
            <a:r>
              <a:rPr lang="en-US" b="1" dirty="0"/>
              <a:t>"</a:t>
            </a:r>
            <a:r>
              <a:rPr lang="en-US" b="1" i="1" dirty="0"/>
              <a:t>To say that Stoppard is interested in ideas, and in their incarnation through bodies and in their expression through artful talk, is really only to say that he is interested in drama itself. That’s the job: grabbing the abstract out of the clouds and giving it flesh. The test … is whether the writer can </a:t>
            </a:r>
            <a:r>
              <a:rPr lang="en-US" b="1" i="1"/>
              <a:t>tether thought to emotion, theory to the practice that is life</a:t>
            </a:r>
            <a:r>
              <a:rPr lang="en-US" b="1"/>
              <a:t>.”</a:t>
            </a:r>
            <a:br>
              <a:rPr lang="en-US" b="1"/>
            </a:br>
            <a:r>
              <a:rPr lang="en-US" b="1"/>
              <a:t>Vinson Cunningham in The New Yorker</a:t>
            </a:r>
            <a:br>
              <a:rPr lang="en-US" b="1" dirty="0"/>
            </a:br>
            <a:endParaRPr lang="en-US" b="1" dirty="0"/>
          </a:p>
        </p:txBody>
      </p:sp>
      <p:pic>
        <p:nvPicPr>
          <p:cNvPr id="5" name="Picture 4" descr="A collage of books&#10;&#10;AI-generated content may be incorrect.">
            <a:extLst>
              <a:ext uri="{FF2B5EF4-FFF2-40B4-BE49-F238E27FC236}">
                <a16:creationId xmlns:a16="http://schemas.microsoft.com/office/drawing/2014/main" id="{A29CBF03-8B3E-C468-F2FA-EE83DB373289}"/>
              </a:ext>
            </a:extLst>
          </p:cNvPr>
          <p:cNvPicPr>
            <a:picLocks noChangeAspect="1"/>
          </p:cNvPicPr>
          <p:nvPr/>
        </p:nvPicPr>
        <p:blipFill>
          <a:blip r:embed="rId3"/>
          <a:stretch>
            <a:fillRect/>
          </a:stretch>
        </p:blipFill>
        <p:spPr>
          <a:xfrm>
            <a:off x="6171414" y="3248691"/>
            <a:ext cx="4193562" cy="3087585"/>
          </a:xfrm>
          <a:prstGeom prst="rect">
            <a:avLst/>
          </a:prstGeom>
        </p:spPr>
      </p:pic>
    </p:spTree>
    <p:extLst>
      <p:ext uri="{BB962C8B-B14F-4D97-AF65-F5344CB8AC3E}">
        <p14:creationId xmlns:p14="http://schemas.microsoft.com/office/powerpoint/2010/main" val="1272687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FC4B-22AF-2D70-A82F-1FCCFB7F480C}"/>
              </a:ext>
            </a:extLst>
          </p:cNvPr>
          <p:cNvSpPr>
            <a:spLocks noGrp="1"/>
          </p:cNvSpPr>
          <p:nvPr>
            <p:ph type="ctrTitle"/>
          </p:nvPr>
        </p:nvSpPr>
        <p:spPr>
          <a:xfrm>
            <a:off x="612648" y="850392"/>
            <a:ext cx="2935224" cy="3035808"/>
          </a:xfrm>
        </p:spPr>
        <p:txBody>
          <a:bodyPr anchor="t">
            <a:normAutofit/>
          </a:bodyPr>
          <a:lstStyle/>
          <a:p>
            <a:r>
              <a:rPr lang="en-US" sz="1800"/>
              <a:t>Yes, I Use PowerPoint!</a:t>
            </a:r>
          </a:p>
        </p:txBody>
      </p:sp>
      <p:sp>
        <p:nvSpPr>
          <p:cNvPr id="9" name="Subtitle 2">
            <a:extLst>
              <a:ext uri="{FF2B5EF4-FFF2-40B4-BE49-F238E27FC236}">
                <a16:creationId xmlns:a16="http://schemas.microsoft.com/office/drawing/2014/main" id="{71ABFD86-CCF7-8452-9727-33458B6FCB95}"/>
              </a:ext>
            </a:extLst>
          </p:cNvPr>
          <p:cNvSpPr>
            <a:spLocks noGrp="1"/>
          </p:cNvSpPr>
          <p:nvPr>
            <p:ph type="subTitle" idx="1"/>
          </p:nvPr>
        </p:nvSpPr>
        <p:spPr>
          <a:xfrm>
            <a:off x="612648" y="5001768"/>
            <a:ext cx="2926080" cy="1490472"/>
          </a:xfrm>
        </p:spPr>
        <p:txBody>
          <a:bodyPr>
            <a:normAutofit fontScale="92500"/>
          </a:bodyPr>
          <a:lstStyle/>
          <a:p>
            <a:r>
              <a:rPr lang="en-US"/>
              <a:t>But NOT FOR LAUNCHING SPACESHIPS OR RUNNING POLITICAL CAMPAIGNS</a:t>
            </a:r>
          </a:p>
        </p:txBody>
      </p:sp>
      <p:pic>
        <p:nvPicPr>
          <p:cNvPr id="4" name="Content Placeholder 3" descr="A group of people in a parade&#10;&#10;AI-generated content may be incorrect.">
            <a:extLst>
              <a:ext uri="{FF2B5EF4-FFF2-40B4-BE49-F238E27FC236}">
                <a16:creationId xmlns:a16="http://schemas.microsoft.com/office/drawing/2014/main" id="{41359929-C872-58CA-C5C4-1082ACD7B722}"/>
              </a:ext>
            </a:extLst>
          </p:cNvPr>
          <p:cNvPicPr>
            <a:picLocks noGrp="1" noChangeAspect="1"/>
          </p:cNvPicPr>
          <p:nvPr>
            <p:ph type="pic" sz="quarter" idx="13"/>
          </p:nvPr>
        </p:nvPicPr>
        <p:blipFill>
          <a:blip r:embed="rId2"/>
          <a:stretch/>
        </p:blipFill>
        <p:spPr>
          <a:xfrm>
            <a:off x="5464239" y="-508000"/>
            <a:ext cx="5731804" cy="7365869"/>
          </a:xfrm>
          <a:prstGeom prst="rect">
            <a:avLst/>
          </a:prstGeom>
          <a:noFill/>
        </p:spPr>
      </p:pic>
    </p:spTree>
    <p:extLst>
      <p:ext uri="{BB962C8B-B14F-4D97-AF65-F5344CB8AC3E}">
        <p14:creationId xmlns:p14="http://schemas.microsoft.com/office/powerpoint/2010/main" val="1042884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A2A4E6-7210-7437-C3DD-01E5AEB0BF4D}"/>
              </a:ext>
            </a:extLst>
          </p:cNvPr>
          <p:cNvSpPr>
            <a:spLocks noGrp="1"/>
          </p:cNvSpPr>
          <p:nvPr>
            <p:ph type="title"/>
          </p:nvPr>
        </p:nvSpPr>
        <p:spPr>
          <a:xfrm>
            <a:off x="731520" y="3886200"/>
            <a:ext cx="3649468" cy="2048256"/>
          </a:xfrm>
        </p:spPr>
        <p:txBody>
          <a:bodyPr anchor="t">
            <a:normAutofit/>
          </a:bodyPr>
          <a:lstStyle/>
          <a:p>
            <a:r>
              <a:rPr lang="en-US" dirty="0"/>
              <a:t>Morality &amp; Order</a:t>
            </a:r>
          </a:p>
        </p:txBody>
      </p:sp>
      <p:pic>
        <p:nvPicPr>
          <p:cNvPr id="8" name="Picture Placeholder 7" descr="A person in a white shirt and black jacket&#10;&#10;AI-generated content may be incorrect.">
            <a:extLst>
              <a:ext uri="{FF2B5EF4-FFF2-40B4-BE49-F238E27FC236}">
                <a16:creationId xmlns:a16="http://schemas.microsoft.com/office/drawing/2014/main" id="{0CEC2DFE-A493-4CF7-67A9-EE1A4E58880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946" r="-1" b="16145"/>
          <a:stretch>
            <a:fillRect/>
          </a:stretch>
        </p:blipFill>
        <p:spPr>
          <a:xfrm>
            <a:off x="731518" y="10"/>
            <a:ext cx="3520440" cy="3648446"/>
          </a:xfrm>
          <a:noFill/>
        </p:spPr>
      </p:pic>
      <p:sp>
        <p:nvSpPr>
          <p:cNvPr id="5" name="Content Placeholder 4">
            <a:extLst>
              <a:ext uri="{FF2B5EF4-FFF2-40B4-BE49-F238E27FC236}">
                <a16:creationId xmlns:a16="http://schemas.microsoft.com/office/drawing/2014/main" id="{4A7A8A27-E85F-FF14-1B50-F6ABDD72EBB3}"/>
              </a:ext>
            </a:extLst>
          </p:cNvPr>
          <p:cNvSpPr>
            <a:spLocks noGrp="1"/>
          </p:cNvSpPr>
          <p:nvPr>
            <p:ph sz="quarter" idx="14"/>
          </p:nvPr>
        </p:nvSpPr>
        <p:spPr>
          <a:xfrm>
            <a:off x="5148072" y="704088"/>
            <a:ext cx="6428232" cy="5230368"/>
          </a:xfrm>
        </p:spPr>
        <p:txBody>
          <a:bodyPr anchor="ctr">
            <a:normAutofit/>
          </a:bodyPr>
          <a:lstStyle/>
          <a:p>
            <a:r>
              <a:rPr lang="en-US" dirty="0"/>
              <a:t>“However inflexible our . . . beliefs . . . they owe their existence to individual acts between individuals, which themselves are derived from an individual’s intuitive sense of what is right and wrong.”</a:t>
            </a:r>
          </a:p>
          <a:p>
            <a:r>
              <a:rPr lang="en-US" dirty="0"/>
              <a:t> “All political acts have a moral basis to them and are meaningless without it.”</a:t>
            </a:r>
          </a:p>
          <a:p>
            <a:r>
              <a:rPr lang="en-US" dirty="0"/>
              <a:t>“Morality makes no difference legally.”</a:t>
            </a:r>
          </a:p>
          <a:p>
            <a:r>
              <a:rPr lang="en-US" dirty="0"/>
              <a:t>“I’m the kind of person who embarks on an endless leapfrog down the great moral issues. I put a position, rebut it, refute the rebuttal and rebut the refutation. Endlessly.”</a:t>
            </a:r>
          </a:p>
          <a:p>
            <a:pPr marL="0" indent="0" algn="r">
              <a:buNone/>
            </a:pPr>
            <a:r>
              <a:rPr lang="en-US" dirty="0"/>
              <a:t>— Tom Stoppard</a:t>
            </a:r>
          </a:p>
        </p:txBody>
      </p:sp>
    </p:spTree>
    <p:extLst>
      <p:ext uri="{BB962C8B-B14F-4D97-AF65-F5344CB8AC3E}">
        <p14:creationId xmlns:p14="http://schemas.microsoft.com/office/powerpoint/2010/main" val="1384497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809BF-6618-474A-6269-F204BD8C8E34}"/>
              </a:ext>
            </a:extLst>
          </p:cNvPr>
          <p:cNvSpPr>
            <a:spLocks noGrp="1"/>
          </p:cNvSpPr>
          <p:nvPr>
            <p:ph type="title"/>
          </p:nvPr>
        </p:nvSpPr>
        <p:spPr/>
        <p:txBody>
          <a:bodyPr/>
          <a:lstStyle/>
          <a:p>
            <a:r>
              <a:rPr lang="en-US" dirty="0"/>
              <a:t>Math Whiz</a:t>
            </a:r>
          </a:p>
        </p:txBody>
      </p:sp>
      <p:sp>
        <p:nvSpPr>
          <p:cNvPr id="3" name="Content Placeholder 2">
            <a:extLst>
              <a:ext uri="{FF2B5EF4-FFF2-40B4-BE49-F238E27FC236}">
                <a16:creationId xmlns:a16="http://schemas.microsoft.com/office/drawing/2014/main" id="{A89AA8B0-EEA3-3A44-8E4A-8C20885EC98A}"/>
              </a:ext>
            </a:extLst>
          </p:cNvPr>
          <p:cNvSpPr>
            <a:spLocks noGrp="1"/>
          </p:cNvSpPr>
          <p:nvPr>
            <p:ph sz="quarter" idx="13"/>
          </p:nvPr>
        </p:nvSpPr>
        <p:spPr>
          <a:xfrm>
            <a:off x="4204355" y="704088"/>
            <a:ext cx="7256125" cy="5212080"/>
          </a:xfrm>
        </p:spPr>
        <p:txBody>
          <a:bodyPr vert="horz" lIns="91440" tIns="45720" rIns="91440" bIns="45720" rtlCol="0" anchor="t">
            <a:noAutofit/>
          </a:bodyPr>
          <a:lstStyle/>
          <a:p>
            <a:pPr marL="0" indent="0">
              <a:buNone/>
            </a:pPr>
            <a:r>
              <a:rPr lang="en-US" sz="1600" dirty="0">
                <a:solidFill>
                  <a:srgbClr val="636363"/>
                </a:solidFill>
                <a:latin typeface="Arial Narrow" panose="020B0606020202030204" pitchFamily="34" charset="0"/>
                <a:ea typeface="+mn-lt"/>
                <a:cs typeface="+mn-lt"/>
              </a:rPr>
              <a:t>“Mathematics represents a conspicuous through-line in Tom Stoppard's body of work. The allusions to the Riemann hypothesis in the recently produced </a:t>
            </a:r>
            <a:r>
              <a:rPr lang="en-US" sz="1600" i="1" dirty="0">
                <a:solidFill>
                  <a:srgbClr val="636363"/>
                </a:solidFill>
                <a:latin typeface="Arial Narrow" panose="020B0606020202030204" pitchFamily="34" charset="0"/>
                <a:ea typeface="+mn-lt"/>
                <a:cs typeface="+mn-lt"/>
              </a:rPr>
              <a:t>Leopoldstadt</a:t>
            </a:r>
            <a:r>
              <a:rPr lang="en-US" sz="1600" dirty="0">
                <a:solidFill>
                  <a:srgbClr val="636363"/>
                </a:solidFill>
                <a:latin typeface="Arial Narrow" panose="020B0606020202030204" pitchFamily="34" charset="0"/>
                <a:ea typeface="+mn-lt"/>
                <a:cs typeface="+mn-lt"/>
              </a:rPr>
              <a:t> (2020) form a notable bookend with the musings on probability in </a:t>
            </a:r>
            <a:r>
              <a:rPr lang="en-US" sz="1600" i="1" dirty="0">
                <a:solidFill>
                  <a:srgbClr val="636363"/>
                </a:solidFill>
                <a:latin typeface="Arial Narrow" panose="020B0606020202030204" pitchFamily="34" charset="0"/>
                <a:ea typeface="+mn-lt"/>
                <a:cs typeface="+mn-lt"/>
              </a:rPr>
              <a:t>Rosencrantz &amp; Guildenstern Are Dead</a:t>
            </a:r>
            <a:r>
              <a:rPr lang="en-US" sz="1600" dirty="0">
                <a:solidFill>
                  <a:srgbClr val="636363"/>
                </a:solidFill>
                <a:latin typeface="Arial Narrow" panose="020B0606020202030204" pitchFamily="34" charset="0"/>
                <a:ea typeface="+mn-lt"/>
                <a:cs typeface="+mn-lt"/>
              </a:rPr>
              <a:t> (1966) that launched Stoppard's career. In the intervening decades, the playwright's ongoing self-education in mathematics surfaces in a series of cleverly staged debates about providence versus free will, the existence of moral absolutes, and the origins of human consciousness. Contrary to expectations, the mathematics in these plays most often serves as a catalyst for the persistence of uncertainty in a rising tide of rationalism. The decision to place a pure mathematician at the </a:t>
            </a:r>
            <a:r>
              <a:rPr lang="en-US" sz="1600" dirty="0" err="1">
                <a:solidFill>
                  <a:srgbClr val="636363"/>
                </a:solidFill>
                <a:latin typeface="Arial Narrow" panose="020B0606020202030204" pitchFamily="34" charset="0"/>
                <a:ea typeface="+mn-lt"/>
                <a:cs typeface="+mn-lt"/>
              </a:rPr>
              <a:t>centre</a:t>
            </a:r>
            <a:r>
              <a:rPr lang="en-US" sz="1600" dirty="0">
                <a:solidFill>
                  <a:srgbClr val="636363"/>
                </a:solidFill>
                <a:latin typeface="Arial Narrow" panose="020B0606020202030204" pitchFamily="34" charset="0"/>
                <a:ea typeface="+mn-lt"/>
                <a:cs typeface="+mn-lt"/>
              </a:rPr>
              <a:t> of </a:t>
            </a:r>
            <a:r>
              <a:rPr lang="en-US" sz="1600" i="1" dirty="0">
                <a:solidFill>
                  <a:srgbClr val="636363"/>
                </a:solidFill>
                <a:latin typeface="Arial Narrow" panose="020B0606020202030204" pitchFamily="34" charset="0"/>
                <a:ea typeface="+mn-lt"/>
                <a:cs typeface="+mn-lt"/>
              </a:rPr>
              <a:t>Leopoldstadt</a:t>
            </a:r>
            <a:r>
              <a:rPr lang="en-US" sz="1600" dirty="0">
                <a:solidFill>
                  <a:srgbClr val="636363"/>
                </a:solidFill>
                <a:latin typeface="Arial Narrow" panose="020B0606020202030204" pitchFamily="34" charset="0"/>
                <a:ea typeface="+mn-lt"/>
                <a:cs typeface="+mn-lt"/>
              </a:rPr>
              <a:t>, an autobiographically-inspired family epic about the Holocaust, reveals the depth of Stoppard's fondness for mathematics and his faith in its potential to tell human stories. As it has in earlier plays, the mathematics in </a:t>
            </a:r>
            <a:r>
              <a:rPr lang="en-US" sz="1600" i="1" dirty="0">
                <a:solidFill>
                  <a:srgbClr val="636363"/>
                </a:solidFill>
                <a:latin typeface="Arial Narrow" panose="020B0606020202030204" pitchFamily="34" charset="0"/>
                <a:ea typeface="+mn-lt"/>
                <a:cs typeface="+mn-lt"/>
              </a:rPr>
              <a:t>Leopoldstadt</a:t>
            </a:r>
            <a:r>
              <a:rPr lang="en-US" sz="1600" dirty="0">
                <a:solidFill>
                  <a:srgbClr val="636363"/>
                </a:solidFill>
                <a:latin typeface="Arial Narrow" panose="020B0606020202030204" pitchFamily="34" charset="0"/>
                <a:ea typeface="+mn-lt"/>
                <a:cs typeface="+mn-lt"/>
              </a:rPr>
              <a:t> offers a distinctive commentary about the tension between rational order and randomness while also making a quiet case for the perseverance of beauty in the darkest of possible worlds.”</a:t>
            </a:r>
            <a:endParaRPr lang="en-US" sz="2800" dirty="0">
              <a:solidFill>
                <a:srgbClr val="000000"/>
              </a:solidFill>
              <a:latin typeface="Arial Narrow" panose="020B0606020202030204" pitchFamily="34" charset="0"/>
              <a:ea typeface="+mn-lt"/>
              <a:cs typeface="+mn-lt"/>
            </a:endParaRPr>
          </a:p>
          <a:p>
            <a:pPr marL="0" indent="0">
              <a:buNone/>
            </a:pPr>
            <a:r>
              <a:rPr lang="en-US" sz="1700" b="1" dirty="0"/>
              <a:t> 	</a:t>
            </a:r>
            <a:r>
              <a:rPr lang="en-US" sz="1600" dirty="0"/>
              <a:t>Stephen Abbot, The Mathematical Heart of Tom Stoppard</a:t>
            </a:r>
            <a:endParaRPr lang="en-US" sz="1100" dirty="0">
              <a:solidFill>
                <a:srgbClr val="636363"/>
              </a:solidFill>
            </a:endParaRPr>
          </a:p>
        </p:txBody>
      </p:sp>
    </p:spTree>
    <p:extLst>
      <p:ext uri="{BB962C8B-B14F-4D97-AF65-F5344CB8AC3E}">
        <p14:creationId xmlns:p14="http://schemas.microsoft.com/office/powerpoint/2010/main" val="1808236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D60E7-23A7-338E-7313-9130879BB837}"/>
              </a:ext>
            </a:extLst>
          </p:cNvPr>
          <p:cNvSpPr>
            <a:spLocks noGrp="1"/>
          </p:cNvSpPr>
          <p:nvPr>
            <p:ph type="title"/>
          </p:nvPr>
        </p:nvSpPr>
        <p:spPr>
          <a:xfrm>
            <a:off x="1033272" y="347472"/>
            <a:ext cx="9875520" cy="1033272"/>
          </a:xfrm>
        </p:spPr>
        <p:txBody>
          <a:bodyPr anchor="ctr">
            <a:normAutofit/>
          </a:bodyPr>
          <a:lstStyle/>
          <a:p>
            <a:r>
              <a:rPr lang="en-US" dirty="0"/>
              <a:t>a game within a game</a:t>
            </a:r>
          </a:p>
        </p:txBody>
      </p:sp>
      <p:sp>
        <p:nvSpPr>
          <p:cNvPr id="5" name="Content Placeholder 4">
            <a:extLst>
              <a:ext uri="{FF2B5EF4-FFF2-40B4-BE49-F238E27FC236}">
                <a16:creationId xmlns:a16="http://schemas.microsoft.com/office/drawing/2014/main" id="{BE19A5D5-DA1D-CF63-4862-A241A93ED839}"/>
              </a:ext>
            </a:extLst>
          </p:cNvPr>
          <p:cNvSpPr>
            <a:spLocks noGrp="1"/>
          </p:cNvSpPr>
          <p:nvPr>
            <p:ph idx="1"/>
          </p:nvPr>
        </p:nvSpPr>
        <p:spPr>
          <a:xfrm>
            <a:off x="6066282" y="2203703"/>
            <a:ext cx="4842510" cy="4067623"/>
          </a:xfrm>
        </p:spPr>
        <p:txBody>
          <a:bodyPr vert="horz" lIns="91440" tIns="45720" rIns="91440" bIns="45720" rtlCol="0" anchor="ctr">
            <a:normAutofit lnSpcReduction="10000"/>
          </a:bodyPr>
          <a:lstStyle/>
          <a:p>
            <a:pPr>
              <a:lnSpc>
                <a:spcPct val="110000"/>
              </a:lnSpc>
            </a:pPr>
            <a:r>
              <a:rPr lang="en-US" sz="1700" dirty="0"/>
              <a:t>"</a:t>
            </a:r>
            <a:r>
              <a:rPr lang="en-US" sz="1700" i="1" dirty="0"/>
              <a:t>For Stoppard, </a:t>
            </a:r>
            <a:r>
              <a:rPr lang="en-US" sz="1700" b="1" i="1" dirty="0"/>
              <a:t>art is a game within a game, the larger game being life itself</a:t>
            </a:r>
            <a:r>
              <a:rPr lang="en-US" sz="1700" i="1" dirty="0"/>
              <a:t>, an absurd mosaic of incidents and accidents in which (as Beckett, whom he venerates, says in the aptly titled Endgame) 'something is taking its course'. We cannot know what that something is, or whither it is leading us; and it is therefore impermissible for art, a mere derivative of life, to claim anything as presumptuous as a moral purpose or a social function</a:t>
            </a:r>
            <a:r>
              <a:rPr lang="en-US" sz="1700" dirty="0"/>
              <a:t>.“</a:t>
            </a:r>
            <a:br>
              <a:rPr lang="en-US" sz="1700" dirty="0"/>
            </a:br>
            <a:r>
              <a:rPr lang="en-US" sz="1700" dirty="0"/>
              <a:t>Kenneth Tynan New Yorker profile </a:t>
            </a:r>
            <a:r>
              <a:rPr lang="en-US" sz="1700" b="1" dirty="0"/>
              <a:t>in 1977</a:t>
            </a:r>
          </a:p>
          <a:p>
            <a:pPr>
              <a:lnSpc>
                <a:spcPct val="110000"/>
              </a:lnSpc>
            </a:pPr>
            <a:r>
              <a:rPr lang="en-US" sz="1700" b="1" dirty="0"/>
              <a:t>OR TO CLAIM CERTAINTY</a:t>
            </a:r>
          </a:p>
          <a:p>
            <a:pPr>
              <a:lnSpc>
                <a:spcPct val="110000"/>
              </a:lnSpc>
            </a:pPr>
            <a:r>
              <a:rPr lang="en-US" sz="1700" b="1" dirty="0">
                <a:hlinkClick r:id="rId2"/>
              </a:rPr>
              <a:t>The Coin-Flippjng Scene</a:t>
            </a:r>
            <a:endParaRPr lang="en-US" sz="1700" b="1" dirty="0"/>
          </a:p>
        </p:txBody>
      </p:sp>
      <p:pic>
        <p:nvPicPr>
          <p:cNvPr id="2" name="Picture 1" descr="A couple of men standing next to each other&#10;&#10;AI-generated content may be incorrect.">
            <a:extLst>
              <a:ext uri="{FF2B5EF4-FFF2-40B4-BE49-F238E27FC236}">
                <a16:creationId xmlns:a16="http://schemas.microsoft.com/office/drawing/2014/main" id="{5C27E7B3-581D-0CE7-B81C-6B4F90103522}"/>
              </a:ext>
            </a:extLst>
          </p:cNvPr>
          <p:cNvPicPr>
            <a:picLocks noChangeAspect="1"/>
          </p:cNvPicPr>
          <p:nvPr/>
        </p:nvPicPr>
        <p:blipFill>
          <a:blip r:embed="rId3"/>
          <a:srcRect l="9463" r="6014" b="3"/>
          <a:stretch>
            <a:fillRect/>
          </a:stretch>
        </p:blipFill>
        <p:spPr>
          <a:xfrm>
            <a:off x="694605" y="2203703"/>
            <a:ext cx="4842510" cy="4067623"/>
          </a:xfrm>
          <a:prstGeom prst="rect">
            <a:avLst/>
          </a:prstGeom>
          <a:noFill/>
        </p:spPr>
      </p:pic>
    </p:spTree>
    <p:extLst>
      <p:ext uri="{BB962C8B-B14F-4D97-AF65-F5344CB8AC3E}">
        <p14:creationId xmlns:p14="http://schemas.microsoft.com/office/powerpoint/2010/main" val="1101093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FC297-F21B-1E32-42C6-BE4CDF127D19}"/>
              </a:ext>
            </a:extLst>
          </p:cNvPr>
          <p:cNvSpPr>
            <a:spLocks noGrp="1"/>
          </p:cNvSpPr>
          <p:nvPr>
            <p:ph type="title"/>
          </p:nvPr>
        </p:nvSpPr>
        <p:spPr>
          <a:xfrm>
            <a:off x="731520" y="475488"/>
            <a:ext cx="6400800" cy="1197864"/>
          </a:xfrm>
        </p:spPr>
        <p:txBody>
          <a:bodyPr anchor="b">
            <a:normAutofit/>
          </a:bodyPr>
          <a:lstStyle/>
          <a:p>
            <a:r>
              <a:rPr lang="en-US" dirty="0"/>
              <a:t>Conflict</a:t>
            </a:r>
          </a:p>
        </p:txBody>
      </p:sp>
      <p:pic>
        <p:nvPicPr>
          <p:cNvPr id="7" name="Content Placeholder 6">
            <a:extLst>
              <a:ext uri="{FF2B5EF4-FFF2-40B4-BE49-F238E27FC236}">
                <a16:creationId xmlns:a16="http://schemas.microsoft.com/office/drawing/2014/main" id="{5B8529E8-7CD3-A779-511E-1B12BC46C440}"/>
              </a:ext>
            </a:extLst>
          </p:cNvPr>
          <p:cNvPicPr>
            <a:picLocks noGrp="1" noChangeAspect="1"/>
          </p:cNvPicPr>
          <p:nvPr>
            <p:ph sz="quarter" idx="14"/>
          </p:nvPr>
        </p:nvPicPr>
        <p:blipFill>
          <a:blip r:embed="rId2"/>
          <a:srcRect t="11798" b="689"/>
          <a:stretch>
            <a:fillRect/>
          </a:stretch>
        </p:blipFill>
        <p:spPr>
          <a:xfrm>
            <a:off x="731520" y="1856232"/>
            <a:ext cx="6400800" cy="4005072"/>
          </a:xfrm>
          <a:noFill/>
        </p:spPr>
      </p:pic>
      <p:pic>
        <p:nvPicPr>
          <p:cNvPr id="5" name="Content Placeholder 4" descr="A person leaning on a fence&#10;&#10;AI-generated content may be incorrect.">
            <a:extLst>
              <a:ext uri="{FF2B5EF4-FFF2-40B4-BE49-F238E27FC236}">
                <a16:creationId xmlns:a16="http://schemas.microsoft.com/office/drawing/2014/main" id="{6D86B48C-823D-25A3-23C4-3FC12585D9C4}"/>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4105" r="4578" b="-3"/>
          <a:stretch>
            <a:fillRect/>
          </a:stretch>
        </p:blipFill>
        <p:spPr>
          <a:xfrm>
            <a:off x="8022440" y="603504"/>
            <a:ext cx="3553863" cy="5202936"/>
          </a:xfrm>
          <a:noFill/>
        </p:spPr>
      </p:pic>
    </p:spTree>
    <p:extLst>
      <p:ext uri="{BB962C8B-B14F-4D97-AF65-F5344CB8AC3E}">
        <p14:creationId xmlns:p14="http://schemas.microsoft.com/office/powerpoint/2010/main" val="2528878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D422B-078C-A98B-A3B9-D3B0C6606B49}"/>
              </a:ext>
            </a:extLst>
          </p:cNvPr>
          <p:cNvSpPr>
            <a:spLocks noGrp="1"/>
          </p:cNvSpPr>
          <p:nvPr>
            <p:ph type="title"/>
          </p:nvPr>
        </p:nvSpPr>
        <p:spPr/>
        <p:txBody>
          <a:bodyPr/>
          <a:lstStyle/>
          <a:p>
            <a:r>
              <a:rPr lang="en-US" dirty="0"/>
              <a:t>Comical Confusion for Characters AND Audience</a:t>
            </a:r>
          </a:p>
        </p:txBody>
      </p:sp>
      <p:pic>
        <p:nvPicPr>
          <p:cNvPr id="5" name="Picture 4">
            <a:extLst>
              <a:ext uri="{FF2B5EF4-FFF2-40B4-BE49-F238E27FC236}">
                <a16:creationId xmlns:a16="http://schemas.microsoft.com/office/drawing/2014/main" id="{1901C939-0C03-A88F-FC82-D7009820C236}"/>
              </a:ext>
            </a:extLst>
          </p:cNvPr>
          <p:cNvPicPr>
            <a:picLocks noChangeAspect="1"/>
          </p:cNvPicPr>
          <p:nvPr/>
        </p:nvPicPr>
        <p:blipFill>
          <a:blip r:embed="rId2"/>
          <a:stretch>
            <a:fillRect/>
          </a:stretch>
        </p:blipFill>
        <p:spPr>
          <a:xfrm>
            <a:off x="462395" y="1614054"/>
            <a:ext cx="8420100" cy="3505200"/>
          </a:xfrm>
          <a:prstGeom prst="rect">
            <a:avLst/>
          </a:prstGeom>
        </p:spPr>
      </p:pic>
    </p:spTree>
    <p:extLst>
      <p:ext uri="{BB962C8B-B14F-4D97-AF65-F5344CB8AC3E}">
        <p14:creationId xmlns:p14="http://schemas.microsoft.com/office/powerpoint/2010/main" val="3476088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8DEE-D8A7-9CE4-8588-02C1E82651F3}"/>
              </a:ext>
            </a:extLst>
          </p:cNvPr>
          <p:cNvSpPr>
            <a:spLocks noGrp="1"/>
          </p:cNvSpPr>
          <p:nvPr>
            <p:ph type="title"/>
          </p:nvPr>
        </p:nvSpPr>
        <p:spPr/>
        <p:txBody>
          <a:bodyPr/>
          <a:lstStyle/>
          <a:p>
            <a:r>
              <a:rPr lang="en-US" dirty="0"/>
              <a:t>An Antipathy to Amateurs</a:t>
            </a:r>
          </a:p>
        </p:txBody>
      </p:sp>
      <p:pic>
        <p:nvPicPr>
          <p:cNvPr id="4" name="Content Placeholder 3" descr="A person holding a knife to a person&#10;&#10;AI-generated content may be incorrect.">
            <a:extLst>
              <a:ext uri="{FF2B5EF4-FFF2-40B4-BE49-F238E27FC236}">
                <a16:creationId xmlns:a16="http://schemas.microsoft.com/office/drawing/2014/main" id="{F338D6FF-F948-6A69-1497-259672E07E77}"/>
              </a:ext>
            </a:extLst>
          </p:cNvPr>
          <p:cNvPicPr>
            <a:picLocks noGrp="1" noChangeAspect="1"/>
          </p:cNvPicPr>
          <p:nvPr>
            <p:ph idx="1"/>
          </p:nvPr>
        </p:nvPicPr>
        <p:blipFill>
          <a:blip r:embed="rId2"/>
          <a:srcRect t="30081" r="-265" b="246"/>
          <a:stretch>
            <a:fillRect/>
          </a:stretch>
        </p:blipFill>
        <p:spPr>
          <a:xfrm>
            <a:off x="6208676" y="2495771"/>
            <a:ext cx="5029177" cy="3746410"/>
          </a:xfrm>
          <a:prstGeom prst="rect">
            <a:avLst/>
          </a:prstGeom>
        </p:spPr>
      </p:pic>
      <p:sp>
        <p:nvSpPr>
          <p:cNvPr id="5" name="TextBox 4">
            <a:extLst>
              <a:ext uri="{FF2B5EF4-FFF2-40B4-BE49-F238E27FC236}">
                <a16:creationId xmlns:a16="http://schemas.microsoft.com/office/drawing/2014/main" id="{36F9B7D7-ED87-A5D8-5D8E-CE8A120C961E}"/>
              </a:ext>
            </a:extLst>
          </p:cNvPr>
          <p:cNvSpPr txBox="1"/>
          <p:nvPr/>
        </p:nvSpPr>
        <p:spPr>
          <a:xfrm>
            <a:off x="576887" y="3035575"/>
            <a:ext cx="4933103" cy="2246769"/>
          </a:xfrm>
          <a:prstGeom prst="rect">
            <a:avLst/>
          </a:prstGeom>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800" dirty="0">
                <a:latin typeface="Arial Nova"/>
              </a:rPr>
              <a:t>Brodie in The Real Thing</a:t>
            </a:r>
            <a:br>
              <a:rPr lang="en-US" sz="2800" dirty="0">
                <a:latin typeface="Arial Nova"/>
              </a:rPr>
            </a:br>
            <a:endParaRPr lang="en-US" sz="2800" dirty="0">
              <a:latin typeface="Arial Nova"/>
            </a:endParaRPr>
          </a:p>
          <a:p>
            <a:pPr marL="285750" indent="-285750">
              <a:buFont typeface="Arial" panose="020B0604020202020204" pitchFamily="34" charset="0"/>
              <a:buChar char="•"/>
            </a:pPr>
            <a:r>
              <a:rPr lang="en-US" sz="2800" dirty="0">
                <a:latin typeface="Arial Nova"/>
              </a:rPr>
              <a:t>Chater in Arcadia</a:t>
            </a:r>
            <a:br>
              <a:rPr lang="en-US" sz="2800" dirty="0">
                <a:latin typeface="Arial Nova"/>
              </a:rPr>
            </a:br>
            <a:endParaRPr lang="en-US" sz="2800" dirty="0">
              <a:latin typeface="Arial Nova"/>
            </a:endParaRPr>
          </a:p>
          <a:p>
            <a:pPr marL="285750" indent="-285750">
              <a:buFont typeface="Arial" panose="020B0604020202020204" pitchFamily="34" charset="0"/>
              <a:buChar char="•"/>
            </a:pPr>
            <a:r>
              <a:rPr lang="en-US" sz="2800" dirty="0">
                <a:latin typeface="Arial Nova"/>
              </a:rPr>
              <a:t>Amal in The Hard Problem</a:t>
            </a:r>
          </a:p>
        </p:txBody>
      </p:sp>
    </p:spTree>
    <p:extLst>
      <p:ext uri="{BB962C8B-B14F-4D97-AF65-F5344CB8AC3E}">
        <p14:creationId xmlns:p14="http://schemas.microsoft.com/office/powerpoint/2010/main" val="2627298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717B-C97F-EB8C-EC72-19F35240B2E3}"/>
              </a:ext>
            </a:extLst>
          </p:cNvPr>
          <p:cNvSpPr>
            <a:spLocks noGrp="1"/>
          </p:cNvSpPr>
          <p:nvPr>
            <p:ph type="title"/>
          </p:nvPr>
        </p:nvSpPr>
        <p:spPr>
          <a:xfrm>
            <a:off x="731520" y="3886200"/>
            <a:ext cx="3649468" cy="2048256"/>
          </a:xfrm>
        </p:spPr>
        <p:txBody>
          <a:bodyPr anchor="t">
            <a:normAutofit/>
          </a:bodyPr>
          <a:lstStyle/>
          <a:p>
            <a:r>
              <a:rPr lang="en-US" sz="2800" dirty="0">
                <a:latin typeface="Avenir Next LT Pro Light"/>
              </a:rPr>
              <a:t>"Theater is not about understanding, it’s about connecting — it’s about emotions”</a:t>
            </a:r>
          </a:p>
        </p:txBody>
      </p:sp>
      <p:pic>
        <p:nvPicPr>
          <p:cNvPr id="4" name="Picture Placeholder 3" descr="A person holding a computer&#10;&#10;AI-generated content may be incorrect.">
            <a:extLst>
              <a:ext uri="{FF2B5EF4-FFF2-40B4-BE49-F238E27FC236}">
                <a16:creationId xmlns:a16="http://schemas.microsoft.com/office/drawing/2014/main" id="{81911F42-FD31-4B08-7C43-20D08F5273BB}"/>
              </a:ext>
            </a:extLst>
          </p:cNvPr>
          <p:cNvPicPr>
            <a:picLocks noGrp="1" noChangeAspect="1"/>
          </p:cNvPicPr>
          <p:nvPr>
            <p:ph type="pic" sz="quarter" idx="15"/>
          </p:nvPr>
        </p:nvPicPr>
        <p:blipFill>
          <a:blip r:embed="rId2"/>
          <a:srcRect t="14287" b="14287"/>
          <a:stretch/>
        </p:blipFill>
        <p:spPr>
          <a:prstGeom prst="rect">
            <a:avLst/>
          </a:prstGeom>
          <a:blipFill>
            <a:blip r:embed="rId3">
              <a:alphaModFix amt="70000"/>
            </a:blip>
            <a:stretch>
              <a:fillRect/>
            </a:stretch>
          </a:blipFill>
        </p:spPr>
      </p:pic>
      <p:sp>
        <p:nvSpPr>
          <p:cNvPr id="3" name="Content Placeholder 2">
            <a:extLst>
              <a:ext uri="{FF2B5EF4-FFF2-40B4-BE49-F238E27FC236}">
                <a16:creationId xmlns:a16="http://schemas.microsoft.com/office/drawing/2014/main" id="{B9BDF35C-3FE3-CD9B-BE4E-C0623DED69E0}"/>
              </a:ext>
            </a:extLst>
          </p:cNvPr>
          <p:cNvSpPr>
            <a:spLocks noGrp="1"/>
          </p:cNvSpPr>
          <p:nvPr>
            <p:ph sz="quarter" idx="14"/>
            <p:extLst>
              <p:ext uri="{E7BDC344-281C-4309-B0C6-D0EE65EED2A8}">
                <p202:designPr xmlns:p202="http://schemas.microsoft.com/office/powerpoint/2020/02/main">
                  <p202:designTagLst>
                    <p202:designTag name="ARCH:1:VSVAR" val="TitledTextBox"/>
                    <p202:designTag name="ARCH:1:CLS" val="InformationBlock"/>
                  </p202:designTagLst>
                </p202:designPr>
              </p:ext>
            </p:extLst>
          </p:nvPr>
        </p:nvSpPr>
        <p:spPr>
          <a:xfrm>
            <a:off x="5148072" y="704088"/>
            <a:ext cx="6428232" cy="5230368"/>
          </a:xfrm>
        </p:spPr>
        <p:txBody>
          <a:bodyPr>
            <a:normAutofit/>
          </a:bodyPr>
          <a:lstStyle/>
          <a:p>
            <a:pPr marL="0" indent="0">
              <a:spcBef>
                <a:spcPts val="2500"/>
              </a:spcBef>
              <a:buNone/>
            </a:pPr>
            <a:r>
              <a:rPr lang="en-US" sz="2000" dirty="0"/>
              <a:t>Ed Stoppard in talking about what it was like for him to play in Arcadia noted what’s really going on in the speech when the character Valentine is explaining chaos theory: “if you went: ‘so this is a speech about chaos, fractals, acts, questions and scale,’ you think, you’re kidding me. But on the few occasions I got it right you could hear a pin drop… </a:t>
            </a:r>
            <a:r>
              <a:rPr lang="en-US" sz="2000" b="1" dirty="0"/>
              <a:t>What the audience isn’t doing is understanding chaos theory. What they are doing is feeling for a moment the emotions it arouses in a person who does understand it</a:t>
            </a:r>
            <a:r>
              <a:rPr lang="en-US" sz="2000" dirty="0"/>
              <a:t>… Audiences leave feeling… They’ve connected emotionally. Theater is not about understanding, it’s about connecting — it’s about emotions”</a:t>
            </a:r>
            <a:endParaRPr lang="en-US" sz="2000" b="1" dirty="0"/>
          </a:p>
        </p:txBody>
      </p:sp>
    </p:spTree>
    <p:extLst>
      <p:ext uri="{BB962C8B-B14F-4D97-AF65-F5344CB8AC3E}">
        <p14:creationId xmlns:p14="http://schemas.microsoft.com/office/powerpoint/2010/main" val="781549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38BF36-5C13-DC75-5C0F-0F06D89603B3}"/>
              </a:ext>
            </a:extLst>
          </p:cNvPr>
          <p:cNvSpPr>
            <a:spLocks noGrp="1"/>
          </p:cNvSpPr>
          <p:nvPr>
            <p:ph type="title"/>
          </p:nvPr>
        </p:nvSpPr>
        <p:spPr>
          <a:xfrm>
            <a:off x="8174736" y="475488"/>
            <a:ext cx="3401568" cy="1197864"/>
          </a:xfrm>
        </p:spPr>
        <p:txBody>
          <a:bodyPr anchor="b">
            <a:normAutofit/>
          </a:bodyPr>
          <a:lstStyle/>
          <a:p>
            <a:r>
              <a:rPr lang="en-US" sz="2500"/>
              <a:t>Theater is a storytelling art form</a:t>
            </a:r>
          </a:p>
        </p:txBody>
      </p:sp>
      <p:pic>
        <p:nvPicPr>
          <p:cNvPr id="9" name="Picture 8">
            <a:extLst>
              <a:ext uri="{FF2B5EF4-FFF2-40B4-BE49-F238E27FC236}">
                <a16:creationId xmlns:a16="http://schemas.microsoft.com/office/drawing/2014/main" id="{D3D4D4E8-391B-9157-1EE2-C5541CEC3738}"/>
              </a:ext>
            </a:extLst>
          </p:cNvPr>
          <p:cNvPicPr>
            <a:picLocks noChangeAspect="1"/>
          </p:cNvPicPr>
          <p:nvPr/>
        </p:nvPicPr>
        <p:blipFill>
          <a:blip r:embed="rId2"/>
          <a:srcRect r="11719" b="1"/>
          <a:stretch>
            <a:fillRect/>
          </a:stretch>
        </p:blipFill>
        <p:spPr>
          <a:xfrm>
            <a:off x="603504" y="603504"/>
            <a:ext cx="6681111" cy="5202936"/>
          </a:xfrm>
          <a:prstGeom prst="rect">
            <a:avLst/>
          </a:prstGeom>
          <a:noFill/>
        </p:spPr>
      </p:pic>
      <p:sp>
        <p:nvSpPr>
          <p:cNvPr id="7" name="Text Placeholder 6">
            <a:extLst>
              <a:ext uri="{FF2B5EF4-FFF2-40B4-BE49-F238E27FC236}">
                <a16:creationId xmlns:a16="http://schemas.microsoft.com/office/drawing/2014/main" id="{E43DE417-7B64-0221-5587-55A309F31BBD}"/>
              </a:ext>
            </a:extLst>
          </p:cNvPr>
          <p:cNvSpPr>
            <a:spLocks noGrp="1"/>
          </p:cNvSpPr>
          <p:nvPr>
            <p:ph sz="quarter" idx="14"/>
          </p:nvPr>
        </p:nvSpPr>
        <p:spPr>
          <a:xfrm>
            <a:off x="8174736" y="1856232"/>
            <a:ext cx="3401568" cy="4041648"/>
          </a:xfrm>
        </p:spPr>
        <p:txBody>
          <a:bodyPr>
            <a:normAutofit/>
          </a:bodyPr>
          <a:lstStyle/>
          <a:p>
            <a:r>
              <a:rPr lang="en-US" dirty="0">
                <a:hlinkClick r:id="rId3"/>
              </a:rPr>
              <a:t>https://youtu.be/EEmK_Tumgr4?si=FXdopFHj0-lHEjc7&amp;t=88</a:t>
            </a:r>
            <a:endParaRPr lang="en-US" dirty="0"/>
          </a:p>
          <a:p>
            <a:r>
              <a:rPr lang="en-US" dirty="0"/>
              <a:t>1:28 – 4:24</a:t>
            </a:r>
          </a:p>
        </p:txBody>
      </p:sp>
    </p:spTree>
    <p:extLst>
      <p:ext uri="{BB962C8B-B14F-4D97-AF65-F5344CB8AC3E}">
        <p14:creationId xmlns:p14="http://schemas.microsoft.com/office/powerpoint/2010/main" val="3468490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2D365-3DCC-38C1-F4AD-C238104A3058}"/>
              </a:ext>
            </a:extLst>
          </p:cNvPr>
          <p:cNvSpPr>
            <a:spLocks noGrp="1"/>
          </p:cNvSpPr>
          <p:nvPr>
            <p:ph type="title"/>
          </p:nvPr>
        </p:nvSpPr>
        <p:spPr>
          <a:xfrm>
            <a:off x="731520" y="4010492"/>
            <a:ext cx="3796092" cy="2048256"/>
          </a:xfrm>
        </p:spPr>
        <p:txBody>
          <a:bodyPr>
            <a:normAutofit fontScale="90000"/>
          </a:bodyPr>
          <a:lstStyle/>
          <a:p>
            <a:r>
              <a:rPr lang="en-US" dirty="0"/>
              <a:t>Play</a:t>
            </a:r>
            <a:br>
              <a:rPr lang="en-US" dirty="0"/>
            </a:br>
            <a:r>
              <a:rPr lang="en-US" sz="2200" b="0" dirty="0"/>
              <a:t>A dramatic or theatrical performance staged before an audience</a:t>
            </a:r>
            <a:br>
              <a:rPr lang="en-US" sz="2200" dirty="0"/>
            </a:br>
            <a:r>
              <a:rPr lang="en-US" dirty="0"/>
              <a:t>Wright</a:t>
            </a:r>
            <a:br>
              <a:rPr lang="en-US" dirty="0"/>
            </a:br>
            <a:r>
              <a:rPr lang="en-US" sz="2200" b="0" dirty="0"/>
              <a:t>An artificer or handicraftsman;  a constructor</a:t>
            </a:r>
            <a:endParaRPr lang="en-US" sz="2200" dirty="0"/>
          </a:p>
        </p:txBody>
      </p:sp>
      <p:pic>
        <p:nvPicPr>
          <p:cNvPr id="6" name="Picture Placeholder 5" descr="A diagram of a diagram of a plot structure&#10;&#10;AI-generated content may be incorrect.">
            <a:extLst>
              <a:ext uri="{FF2B5EF4-FFF2-40B4-BE49-F238E27FC236}">
                <a16:creationId xmlns:a16="http://schemas.microsoft.com/office/drawing/2014/main" id="{70F4FED5-F4EA-033E-21B1-6FEEEFBE72D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762" r="1762"/>
          <a:stretch>
            <a:fillRect/>
          </a:stretch>
        </p:blipFill>
        <p:spPr>
          <a:xfrm>
            <a:off x="731518" y="124292"/>
            <a:ext cx="3520440" cy="3648456"/>
          </a:xfrm>
          <a:prstGeom prst="rect">
            <a:avLst/>
          </a:prstGeom>
          <a:ln>
            <a:noFill/>
          </a:ln>
          <a:effectLst>
            <a:outerShdw blurRad="190500" algn="tl" rotWithShape="0">
              <a:srgbClr val="000000">
                <a:alpha val="70000"/>
              </a:srgbClr>
            </a:outerShdw>
          </a:effectLst>
        </p:spPr>
      </p:pic>
      <p:sp>
        <p:nvSpPr>
          <p:cNvPr id="4" name="Content Placeholder 3">
            <a:extLst>
              <a:ext uri="{FF2B5EF4-FFF2-40B4-BE49-F238E27FC236}">
                <a16:creationId xmlns:a16="http://schemas.microsoft.com/office/drawing/2014/main" id="{637DB19A-DCFA-3ED1-4734-ADE8F96078A5}"/>
              </a:ext>
            </a:extLst>
          </p:cNvPr>
          <p:cNvSpPr>
            <a:spLocks noGrp="1"/>
          </p:cNvSpPr>
          <p:nvPr>
            <p:ph sz="quarter" idx="14"/>
          </p:nvPr>
        </p:nvSpPr>
        <p:spPr>
          <a:xfrm>
            <a:off x="4767309" y="917152"/>
            <a:ext cx="7226423" cy="5230368"/>
          </a:xfrm>
        </p:spPr>
        <p:txBody>
          <a:bodyPr>
            <a:noAutofit/>
          </a:bodyPr>
          <a:lstStyle/>
          <a:p>
            <a:pPr marL="0" indent="0">
              <a:buNone/>
            </a:pPr>
            <a:r>
              <a:rPr lang="en-US" sz="1200" dirty="0"/>
              <a:t>Ben Jonson seemingly is the first to join the words ‘play’ and ‘wright’ together to indicate a </a:t>
            </a:r>
            <a:r>
              <a:rPr lang="en-US" sz="1200" b="1" i="1" dirty="0"/>
              <a:t>builder of theatrical performances </a:t>
            </a:r>
            <a:endParaRPr lang="en-US" sz="1200" dirty="0"/>
          </a:p>
          <a:p>
            <a:endParaRPr lang="en-US" sz="1200" dirty="0"/>
          </a:p>
        </p:txBody>
      </p:sp>
    </p:spTree>
    <p:extLst>
      <p:ext uri="{BB962C8B-B14F-4D97-AF65-F5344CB8AC3E}">
        <p14:creationId xmlns:p14="http://schemas.microsoft.com/office/powerpoint/2010/main" val="2824677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B44C6-0158-EC4F-0766-C5FA6303D821}"/>
              </a:ext>
            </a:extLst>
          </p:cNvPr>
          <p:cNvSpPr>
            <a:spLocks noGrp="1"/>
          </p:cNvSpPr>
          <p:nvPr>
            <p:ph type="title"/>
          </p:nvPr>
        </p:nvSpPr>
        <p:spPr>
          <a:xfrm>
            <a:off x="8311896" y="832104"/>
            <a:ext cx="3273552" cy="1947672"/>
          </a:xfrm>
        </p:spPr>
        <p:txBody>
          <a:bodyPr anchor="b">
            <a:normAutofit/>
          </a:bodyPr>
          <a:lstStyle/>
          <a:p>
            <a:r>
              <a:rPr lang="en-US" dirty="0"/>
              <a:t>There Is No Rubric Despite What Schools Might Teach</a:t>
            </a:r>
          </a:p>
        </p:txBody>
      </p:sp>
      <p:pic>
        <p:nvPicPr>
          <p:cNvPr id="5" name="Content Placeholder 4" descr="A rubric for a playwriting&#10;&#10;AI-generated content may be incorrect.">
            <a:extLst>
              <a:ext uri="{FF2B5EF4-FFF2-40B4-BE49-F238E27FC236}">
                <a16:creationId xmlns:a16="http://schemas.microsoft.com/office/drawing/2014/main" id="{1C894894-47BA-810E-8B4A-9726C54E008A}"/>
              </a:ext>
            </a:extLst>
          </p:cNvPr>
          <p:cNvPicPr>
            <a:picLocks noGrp="1" noChangeAspect="1"/>
          </p:cNvPicPr>
          <p:nvPr>
            <p:ph type="pic" sz="quarter" idx="18"/>
          </p:nvPr>
        </p:nvPicPr>
        <p:blipFill>
          <a:blip r:embed="rId2"/>
          <a:stretch/>
        </p:blipFill>
        <p:spPr>
          <a:xfrm>
            <a:off x="0" y="782885"/>
            <a:ext cx="7783999" cy="4845539"/>
          </a:xfrm>
          <a:prstGeom prst="rect">
            <a:avLst/>
          </a:prstGeom>
          <a:noFill/>
        </p:spPr>
      </p:pic>
      <p:pic>
        <p:nvPicPr>
          <p:cNvPr id="6" name="Content Placeholder 5" descr="A group of people sitting in a room&#10;&#10;AI-generated content may be incorrect.">
            <a:extLst>
              <a:ext uri="{FF2B5EF4-FFF2-40B4-BE49-F238E27FC236}">
                <a16:creationId xmlns:a16="http://schemas.microsoft.com/office/drawing/2014/main" id="{BA228D3A-442B-DEAD-C4B0-447A9249419C}"/>
              </a:ext>
            </a:extLst>
          </p:cNvPr>
          <p:cNvPicPr>
            <a:picLocks noGrp="1" noChangeAspect="1"/>
          </p:cNvPicPr>
          <p:nvPr>
            <p:ph sz="quarter" idx="14"/>
          </p:nvPr>
        </p:nvPicPr>
        <p:blipFill>
          <a:blip r:embed="rId3"/>
          <a:stretch>
            <a:fillRect/>
          </a:stretch>
        </p:blipFill>
        <p:spPr>
          <a:xfrm>
            <a:off x="8311896" y="3118470"/>
            <a:ext cx="3273552" cy="2422428"/>
          </a:xfrm>
          <a:prstGeom prst="rect">
            <a:avLst/>
          </a:prstGeom>
        </p:spPr>
      </p:pic>
    </p:spTree>
    <p:extLst>
      <p:ext uri="{BB962C8B-B14F-4D97-AF65-F5344CB8AC3E}">
        <p14:creationId xmlns:p14="http://schemas.microsoft.com/office/powerpoint/2010/main" val="2656413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EF9B-249C-1C64-62DE-6CCF7F3B48D8}"/>
              </a:ext>
            </a:extLst>
          </p:cNvPr>
          <p:cNvSpPr>
            <a:spLocks noGrp="1"/>
          </p:cNvSpPr>
          <p:nvPr>
            <p:ph type="title" idx="4294967295"/>
          </p:nvPr>
        </p:nvSpPr>
        <p:spPr>
          <a:xfrm>
            <a:off x="0" y="292100"/>
            <a:ext cx="9985375" cy="960438"/>
          </a:xfrm>
        </p:spPr>
        <p:txBody>
          <a:bodyPr anchor="t" anchorCtr="0">
            <a:normAutofit/>
          </a:bodyPr>
          <a:lstStyle/>
          <a:p>
            <a:r>
              <a:rPr lang="en-US" sz="2400" u="sng" dirty="0"/>
              <a:t>Not</a:t>
            </a:r>
            <a:r>
              <a:rPr lang="en-US" sz="2400" dirty="0"/>
              <a:t> an academic authority: More a fan, practitioner, and explorer</a:t>
            </a:r>
            <a:br>
              <a:rPr lang="en-US" sz="2400" dirty="0"/>
            </a:br>
            <a:endParaRPr lang="en-US" sz="2400" dirty="0"/>
          </a:p>
        </p:txBody>
      </p:sp>
      <p:pic>
        <p:nvPicPr>
          <p:cNvPr id="6" name="Picture Placeholder 5">
            <a:extLst>
              <a:ext uri="{FF2B5EF4-FFF2-40B4-BE49-F238E27FC236}">
                <a16:creationId xmlns:a16="http://schemas.microsoft.com/office/drawing/2014/main" id="{624044DF-3348-A963-9E26-FBE00E0E0A77}"/>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t="1198" b="1198"/>
          <a:stretch/>
        </p:blipFill>
        <p:spPr>
          <a:xfrm>
            <a:off x="8637588" y="1195388"/>
            <a:ext cx="3554412" cy="5203825"/>
          </a:xfrm>
        </p:spPr>
      </p:pic>
      <p:pic>
        <p:nvPicPr>
          <p:cNvPr id="8" name="Picture 7">
            <a:extLst>
              <a:ext uri="{FF2B5EF4-FFF2-40B4-BE49-F238E27FC236}">
                <a16:creationId xmlns:a16="http://schemas.microsoft.com/office/drawing/2014/main" id="{A5831D76-16F3-1ACD-E1BF-9AFCC92B9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96333" y="3897297"/>
            <a:ext cx="1582538" cy="2534004"/>
          </a:xfrm>
          <a:prstGeom prst="rect">
            <a:avLst/>
          </a:prstGeom>
        </p:spPr>
      </p:pic>
      <p:pic>
        <p:nvPicPr>
          <p:cNvPr id="10" name="Picture 9" descr="A group of books on a table&#10;&#10;AI-generated content may be incorrect.">
            <a:extLst>
              <a:ext uri="{FF2B5EF4-FFF2-40B4-BE49-F238E27FC236}">
                <a16:creationId xmlns:a16="http://schemas.microsoft.com/office/drawing/2014/main" id="{E8B87E8C-6EB1-744C-BD79-470A90BF90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6676" y="1251751"/>
            <a:ext cx="3253188" cy="3173765"/>
          </a:xfrm>
          <a:prstGeom prst="rect">
            <a:avLst/>
          </a:prstGeom>
        </p:spPr>
      </p:pic>
      <p:pic>
        <p:nvPicPr>
          <p:cNvPr id="12" name="Picture 11" descr="A cover of a book&#10;&#10;AI-generated content may be incorrect.">
            <a:extLst>
              <a:ext uri="{FF2B5EF4-FFF2-40B4-BE49-F238E27FC236}">
                <a16:creationId xmlns:a16="http://schemas.microsoft.com/office/drawing/2014/main" id="{EA0C92D1-E8E7-F509-D65E-8B2D517EEC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29811"/>
            <a:ext cx="1673162" cy="2490186"/>
          </a:xfrm>
          <a:prstGeom prst="rect">
            <a:avLst/>
          </a:prstGeom>
        </p:spPr>
      </p:pic>
      <p:pic>
        <p:nvPicPr>
          <p:cNvPr id="14" name="Picture 13" descr="A close-up of a sign&#10;&#10;AI-generated content may be incorrect.">
            <a:extLst>
              <a:ext uri="{FF2B5EF4-FFF2-40B4-BE49-F238E27FC236}">
                <a16:creationId xmlns:a16="http://schemas.microsoft.com/office/drawing/2014/main" id="{AF6A322F-83E1-A82E-5EA5-53184ECD2A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0342" y="96687"/>
            <a:ext cx="1818858" cy="1080343"/>
          </a:xfrm>
          <a:prstGeom prst="rect">
            <a:avLst/>
          </a:prstGeom>
        </p:spPr>
      </p:pic>
      <p:pic>
        <p:nvPicPr>
          <p:cNvPr id="16" name="Picture 15" descr="A person and person sitting at a table&#10;&#10;AI-generated content may be incorrect.">
            <a:extLst>
              <a:ext uri="{FF2B5EF4-FFF2-40B4-BE49-F238E27FC236}">
                <a16:creationId xmlns:a16="http://schemas.microsoft.com/office/drawing/2014/main" id="{7BB0AB0E-357D-390C-BA20-D57C47DC921F}"/>
              </a:ext>
            </a:extLst>
          </p:cNvPr>
          <p:cNvPicPr>
            <a:picLocks noChangeAspect="1"/>
          </p:cNvPicPr>
          <p:nvPr/>
        </p:nvPicPr>
        <p:blipFill>
          <a:blip r:embed="rId7"/>
          <a:stretch>
            <a:fillRect/>
          </a:stretch>
        </p:blipFill>
        <p:spPr>
          <a:xfrm>
            <a:off x="2046476" y="1305016"/>
            <a:ext cx="1882253" cy="2509671"/>
          </a:xfrm>
          <a:prstGeom prst="rect">
            <a:avLst/>
          </a:prstGeom>
        </p:spPr>
      </p:pic>
      <p:pic>
        <p:nvPicPr>
          <p:cNvPr id="18" name="Picture 17" descr="A red card with a cartoon character&#10;&#10;AI-generated content may be incorrect.">
            <a:extLst>
              <a:ext uri="{FF2B5EF4-FFF2-40B4-BE49-F238E27FC236}">
                <a16:creationId xmlns:a16="http://schemas.microsoft.com/office/drawing/2014/main" id="{CE4B4261-92D1-D59E-160E-C1B3682F71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4447" y="4620088"/>
            <a:ext cx="3500760" cy="1750380"/>
          </a:xfrm>
          <a:prstGeom prst="rect">
            <a:avLst/>
          </a:prstGeom>
        </p:spPr>
      </p:pic>
      <p:pic>
        <p:nvPicPr>
          <p:cNvPr id="4" name="Picture 3" descr="A group of people looking up at a group of people&#10;&#10;AI-generated content may be incorrect.">
            <a:extLst>
              <a:ext uri="{FF2B5EF4-FFF2-40B4-BE49-F238E27FC236}">
                <a16:creationId xmlns:a16="http://schemas.microsoft.com/office/drawing/2014/main" id="{EEF59661-099C-9F3E-CB20-F242D9675E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54" y="4244832"/>
            <a:ext cx="1646054" cy="2597722"/>
          </a:xfrm>
          <a:prstGeom prst="rect">
            <a:avLst/>
          </a:prstGeom>
        </p:spPr>
      </p:pic>
      <p:sp>
        <p:nvSpPr>
          <p:cNvPr id="5" name="Rectangle: Rounded Corners 4">
            <a:extLst>
              <a:ext uri="{FF2B5EF4-FFF2-40B4-BE49-F238E27FC236}">
                <a16:creationId xmlns:a16="http://schemas.microsoft.com/office/drawing/2014/main" id="{A9166BD3-0E95-AFC7-6AE3-87218C71193E}"/>
              </a:ext>
            </a:extLst>
          </p:cNvPr>
          <p:cNvSpPr/>
          <p:nvPr/>
        </p:nvSpPr>
        <p:spPr>
          <a:xfrm>
            <a:off x="263972" y="3850300"/>
            <a:ext cx="1145219" cy="2041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1981-2</a:t>
            </a:r>
          </a:p>
        </p:txBody>
      </p:sp>
      <p:sp>
        <p:nvSpPr>
          <p:cNvPr id="7" name="Rectangle: Rounded Corners 6">
            <a:extLst>
              <a:ext uri="{FF2B5EF4-FFF2-40B4-BE49-F238E27FC236}">
                <a16:creationId xmlns:a16="http://schemas.microsoft.com/office/drawing/2014/main" id="{5D0C4B19-75E6-B2E1-598C-D1448845C6CA}"/>
              </a:ext>
            </a:extLst>
          </p:cNvPr>
          <p:cNvSpPr/>
          <p:nvPr/>
        </p:nvSpPr>
        <p:spPr>
          <a:xfrm>
            <a:off x="263972" y="735528"/>
            <a:ext cx="1145219" cy="2041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2025</a:t>
            </a:r>
          </a:p>
        </p:txBody>
      </p:sp>
    </p:spTree>
    <p:extLst>
      <p:ext uri="{BB962C8B-B14F-4D97-AF65-F5344CB8AC3E}">
        <p14:creationId xmlns:p14="http://schemas.microsoft.com/office/powerpoint/2010/main" val="1132939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B661-51F2-EAE9-806F-DF980E6BCC85}"/>
              </a:ext>
            </a:extLst>
          </p:cNvPr>
          <p:cNvSpPr>
            <a:spLocks noGrp="1"/>
          </p:cNvSpPr>
          <p:nvPr>
            <p:ph type="title"/>
          </p:nvPr>
        </p:nvSpPr>
        <p:spPr>
          <a:xfrm>
            <a:off x="492461" y="3886200"/>
            <a:ext cx="3993115" cy="2048256"/>
          </a:xfrm>
        </p:spPr>
        <p:txBody>
          <a:bodyPr>
            <a:normAutofit fontScale="90000"/>
          </a:bodyPr>
          <a:lstStyle/>
          <a:p>
            <a:r>
              <a:rPr lang="en-US" dirty="0"/>
              <a:t>A craft in which tools are borrowed, adapted, and invented: what tools does Stoppard use?</a:t>
            </a:r>
          </a:p>
        </p:txBody>
      </p:sp>
      <p:pic>
        <p:nvPicPr>
          <p:cNvPr id="6" name="Picture Placeholder 5" descr="A blue background with white text playwriting is an exact craft quoting ed bullins">
            <a:extLst>
              <a:ext uri="{FF2B5EF4-FFF2-40B4-BE49-F238E27FC236}">
                <a16:creationId xmlns:a16="http://schemas.microsoft.com/office/drawing/2014/main" id="{0C7848DC-BE92-1D2D-7DBB-F31914BCEB57}"/>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12974" b="12974"/>
          <a:stretch>
            <a:fillRect/>
          </a:stretch>
        </p:blipFill>
        <p:spPr/>
      </p:pic>
      <p:sp>
        <p:nvSpPr>
          <p:cNvPr id="4" name="Content Placeholder 3">
            <a:extLst>
              <a:ext uri="{FF2B5EF4-FFF2-40B4-BE49-F238E27FC236}">
                <a16:creationId xmlns:a16="http://schemas.microsoft.com/office/drawing/2014/main" id="{4E1976DE-6F66-9EDF-F1E9-455720579637}"/>
              </a:ext>
            </a:extLst>
          </p:cNvPr>
          <p:cNvSpPr>
            <a:spLocks noGrp="1"/>
          </p:cNvSpPr>
          <p:nvPr>
            <p:ph sz="quarter" idx="14"/>
          </p:nvPr>
        </p:nvSpPr>
        <p:spPr/>
        <p:txBody>
          <a:bodyPr>
            <a:normAutofit lnSpcReduction="10000"/>
          </a:bodyPr>
          <a:lstStyle/>
          <a:p>
            <a:r>
              <a:rPr lang="en-US" sz="3200" b="1" dirty="0">
                <a:latin typeface="Arial Nova"/>
              </a:rPr>
              <a:t>Play within a Play </a:t>
            </a:r>
          </a:p>
          <a:p>
            <a:r>
              <a:rPr lang="en-US" sz="3200" b="1" dirty="0">
                <a:latin typeface="Arial Nova"/>
              </a:rPr>
              <a:t>Analogies and Allusions</a:t>
            </a:r>
          </a:p>
          <a:p>
            <a:r>
              <a:rPr lang="en-US" sz="3200" b="1" dirty="0">
                <a:latin typeface="Arial Nova"/>
              </a:rPr>
              <a:t>Foreshadowing</a:t>
            </a:r>
          </a:p>
          <a:p>
            <a:r>
              <a:rPr lang="en-US" sz="3200" b="1" dirty="0">
                <a:latin typeface="Arial Nova"/>
              </a:rPr>
              <a:t>Foregrounding</a:t>
            </a:r>
          </a:p>
          <a:p>
            <a:r>
              <a:rPr lang="en-US" sz="3200" b="1" dirty="0">
                <a:latin typeface="Arial Nova"/>
              </a:rPr>
              <a:t>Dramatic irony</a:t>
            </a:r>
          </a:p>
          <a:p>
            <a:r>
              <a:rPr lang="en-US" sz="3200" b="1" dirty="0">
                <a:latin typeface="Arial Nova"/>
              </a:rPr>
              <a:t>Callbacks and Effective Repetition</a:t>
            </a:r>
          </a:p>
          <a:p>
            <a:r>
              <a:rPr lang="en-US" sz="3200" b="1" dirty="0">
                <a:latin typeface="Arial Nova"/>
              </a:rPr>
              <a:t>Paradox</a:t>
            </a:r>
          </a:p>
        </p:txBody>
      </p:sp>
    </p:spTree>
    <p:extLst>
      <p:ext uri="{BB962C8B-B14F-4D97-AF65-F5344CB8AC3E}">
        <p14:creationId xmlns:p14="http://schemas.microsoft.com/office/powerpoint/2010/main" val="372613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A60F4-4A62-5AD4-AA09-84333E852565}"/>
              </a:ext>
            </a:extLst>
          </p:cNvPr>
          <p:cNvSpPr>
            <a:spLocks noGrp="1"/>
          </p:cNvSpPr>
          <p:nvPr>
            <p:ph type="title"/>
          </p:nvPr>
        </p:nvSpPr>
        <p:spPr/>
        <p:txBody>
          <a:bodyPr/>
          <a:lstStyle/>
          <a:p>
            <a:r>
              <a:rPr lang="en-US" dirty="0"/>
              <a:t>Dramatic Irony: Something Amiss</a:t>
            </a:r>
          </a:p>
        </p:txBody>
      </p:sp>
      <p:pic>
        <p:nvPicPr>
          <p:cNvPr id="5" name="Content Placeholder 4" descr="A text on a page&#10;&#10;AI-generated content may be incorrect.">
            <a:extLst>
              <a:ext uri="{FF2B5EF4-FFF2-40B4-BE49-F238E27FC236}">
                <a16:creationId xmlns:a16="http://schemas.microsoft.com/office/drawing/2014/main" id="{0D513556-2C9C-305F-FAFC-FD82B7AE3131}"/>
              </a:ext>
            </a:extLst>
          </p:cNvPr>
          <p:cNvPicPr>
            <a:picLocks noGrp="1" noChangeAspect="1"/>
          </p:cNvPicPr>
          <p:nvPr>
            <p:ph idx="1"/>
          </p:nvPr>
        </p:nvPicPr>
        <p:blipFill>
          <a:blip r:embed="rId2"/>
          <a:stretch>
            <a:fillRect/>
          </a:stretch>
        </p:blipFill>
        <p:spPr>
          <a:xfrm>
            <a:off x="3297127" y="1563688"/>
            <a:ext cx="5458046" cy="4572000"/>
          </a:xfrm>
          <a:prstGeom prst="rect">
            <a:avLst/>
          </a:prstGeom>
        </p:spPr>
      </p:pic>
      <p:sp>
        <p:nvSpPr>
          <p:cNvPr id="6" name="TextBox 5">
            <a:extLst>
              <a:ext uri="{FF2B5EF4-FFF2-40B4-BE49-F238E27FC236}">
                <a16:creationId xmlns:a16="http://schemas.microsoft.com/office/drawing/2014/main" id="{2C6D21BD-E185-D5A9-7926-BB88A97D691B}"/>
              </a:ext>
            </a:extLst>
          </p:cNvPr>
          <p:cNvSpPr txBox="1"/>
          <p:nvPr/>
        </p:nvSpPr>
        <p:spPr>
          <a:xfrm>
            <a:off x="545432" y="3208421"/>
            <a:ext cx="2743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Our human sympathies And antipathies are worked on with each detail that seems amiss, to play upon our expectations keeps us engaged</a:t>
            </a:r>
          </a:p>
        </p:txBody>
      </p:sp>
    </p:spTree>
    <p:extLst>
      <p:ext uri="{BB962C8B-B14F-4D97-AF65-F5344CB8AC3E}">
        <p14:creationId xmlns:p14="http://schemas.microsoft.com/office/powerpoint/2010/main" val="2659108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60B0D-0655-B70B-EEBD-3DB794965A0E}"/>
              </a:ext>
            </a:extLst>
          </p:cNvPr>
          <p:cNvSpPr>
            <a:spLocks noGrp="1"/>
          </p:cNvSpPr>
          <p:nvPr>
            <p:ph type="title"/>
          </p:nvPr>
        </p:nvSpPr>
        <p:spPr/>
        <p:txBody>
          <a:bodyPr/>
          <a:lstStyle/>
          <a:p>
            <a:r>
              <a:rPr lang="en-US" dirty="0"/>
              <a:t>Order and Chaos</a:t>
            </a:r>
          </a:p>
        </p:txBody>
      </p:sp>
      <p:sp>
        <p:nvSpPr>
          <p:cNvPr id="4" name="Rectangle 1">
            <a:extLst>
              <a:ext uri="{FF2B5EF4-FFF2-40B4-BE49-F238E27FC236}">
                <a16:creationId xmlns:a16="http://schemas.microsoft.com/office/drawing/2014/main" id="{96F27555-EB24-AD46-498D-481E5E1A1128}"/>
              </a:ext>
            </a:extLst>
          </p:cNvPr>
          <p:cNvSpPr>
            <a:spLocks noGrp="1" noChangeArrowheads="1"/>
          </p:cNvSpPr>
          <p:nvPr>
            <p:ph idx="1"/>
          </p:nvPr>
        </p:nvSpPr>
        <p:spPr bwMode="auto">
          <a:xfrm>
            <a:off x="1033272" y="1956798"/>
            <a:ext cx="10001456" cy="37856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22222"/>
                </a:solidFill>
                <a:effectLst/>
                <a:latin typeface="Abadi" panose="020B0604020104020204" pitchFamily="34" charset="0"/>
              </a:rPr>
              <a:t>"</a:t>
            </a:r>
            <a:r>
              <a:rPr kumimoji="0" lang="en-US" altLang="en-US" sz="2400" b="0" i="1" u="none" strike="noStrike" cap="none" normalizeH="0" baseline="0" dirty="0">
                <a:ln>
                  <a:noFill/>
                </a:ln>
                <a:solidFill>
                  <a:srgbClr val="222222"/>
                </a:solidFill>
                <a:effectLst/>
                <a:latin typeface="Abadi" panose="020B0604020104020204" pitchFamily="34" charset="0"/>
              </a:rPr>
              <a:t>An abiding concern is his sometimes comic exploration of the relationship</a:t>
            </a:r>
            <a:br>
              <a:rPr kumimoji="0" lang="en-US" altLang="en-US" sz="2400" b="0" i="1" u="none" strike="noStrike" cap="none" normalizeH="0" baseline="0" dirty="0">
                <a:ln>
                  <a:noFill/>
                </a:ln>
                <a:solidFill>
                  <a:srgbClr val="222222"/>
                </a:solidFill>
                <a:effectLst/>
                <a:latin typeface="Abadi" panose="020B0604020104020204" pitchFamily="34" charset="0"/>
              </a:rPr>
            </a:br>
            <a:r>
              <a:rPr kumimoji="0" lang="en-US" altLang="en-US" sz="2400" b="0" i="1" u="none" strike="noStrike" cap="none" normalizeH="0" baseline="0" dirty="0">
                <a:ln>
                  <a:noFill/>
                </a:ln>
                <a:solidFill>
                  <a:srgbClr val="222222"/>
                </a:solidFill>
                <a:effectLst/>
                <a:latin typeface="Abadi" panose="020B0604020104020204" pitchFamily="34" charset="0"/>
              </a:rPr>
              <a:t>between order and chaos and the possible unreliability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222222"/>
                </a:solidFill>
                <a:effectLst/>
                <a:latin typeface="Abadi" panose="020B0604020104020204" pitchFamily="34" charset="0"/>
              </a:rPr>
              <a:t>of conventional scientific truths.</a:t>
            </a:r>
            <a:br>
              <a:rPr kumimoji="0" lang="en-US" altLang="en-US" sz="2400" b="0" i="1" u="none" strike="noStrike" cap="none" normalizeH="0" baseline="0" dirty="0">
                <a:ln>
                  <a:noFill/>
                </a:ln>
                <a:solidFill>
                  <a:srgbClr val="222222"/>
                </a:solidFill>
                <a:effectLst/>
                <a:latin typeface="Abadi" panose="020B0604020104020204" pitchFamily="34" charset="0"/>
              </a:rPr>
            </a:br>
            <a:r>
              <a:rPr kumimoji="0" lang="en-US" altLang="en-US" sz="2400" b="0" i="1" u="none" strike="noStrike" cap="none" normalizeH="0" baseline="0" dirty="0">
                <a:ln>
                  <a:noFill/>
                </a:ln>
                <a:solidFill>
                  <a:srgbClr val="222222"/>
                </a:solidFill>
                <a:effectLst/>
                <a:latin typeface="Abadi" panose="020B0604020104020204" pitchFamily="34" charset="0"/>
              </a:rPr>
              <a:t>His plays themselves are often constructed out of seemingly</a:t>
            </a:r>
            <a:br>
              <a:rPr kumimoji="0" lang="en-US" altLang="en-US" sz="2400" b="0" i="1" u="none" strike="noStrike" cap="none" normalizeH="0" baseline="0" dirty="0">
                <a:ln>
                  <a:noFill/>
                </a:ln>
                <a:solidFill>
                  <a:srgbClr val="222222"/>
                </a:solidFill>
                <a:effectLst/>
                <a:latin typeface="Abadi" panose="020B0604020104020204" pitchFamily="34" charset="0"/>
              </a:rPr>
            </a:br>
            <a:r>
              <a:rPr kumimoji="0" lang="en-US" altLang="en-US" sz="2400" b="0" i="1" u="none" strike="noStrike" cap="none" normalizeH="0" baseline="0" dirty="0">
                <a:ln>
                  <a:noFill/>
                </a:ln>
                <a:solidFill>
                  <a:srgbClr val="222222"/>
                </a:solidFill>
                <a:effectLst/>
                <a:latin typeface="Abadi" panose="020B0604020104020204" pitchFamily="34" charset="0"/>
              </a:rPr>
              <a:t>bizarre concatenations of events.</a:t>
            </a:r>
            <a:br>
              <a:rPr kumimoji="0" lang="en-US" altLang="en-US" sz="2400" b="0" i="1" u="none" strike="noStrike" cap="none" normalizeH="0" baseline="0" dirty="0">
                <a:ln>
                  <a:noFill/>
                </a:ln>
                <a:solidFill>
                  <a:srgbClr val="222222"/>
                </a:solidFill>
                <a:effectLst/>
                <a:latin typeface="Abadi" panose="020B0604020104020204" pitchFamily="34" charset="0"/>
              </a:rPr>
            </a:br>
            <a:r>
              <a:rPr kumimoji="0" lang="en-US" altLang="en-US" sz="2400" b="0" i="1" u="none" strike="noStrike" cap="none" normalizeH="0" baseline="0" dirty="0">
                <a:ln>
                  <a:noFill/>
                </a:ln>
                <a:solidFill>
                  <a:srgbClr val="222222"/>
                </a:solidFill>
                <a:effectLst/>
                <a:latin typeface="Abadi" panose="020B0604020104020204" pitchFamily="34" charset="0"/>
              </a:rPr>
              <a:t>There is an order out there, but it often has to be imagined,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222222"/>
                </a:solidFill>
                <a:effectLst/>
                <a:latin typeface="Abadi" panose="020B0604020104020204" pitchFamily="34" charset="0"/>
              </a:rPr>
              <a:t>and although he is conservative about science, as in everything else</a:t>
            </a:r>
            <a:br>
              <a:rPr kumimoji="0" lang="en-US" altLang="en-US" sz="2400" b="0" i="1" u="none" strike="noStrike" cap="none" normalizeH="0" baseline="0" dirty="0">
                <a:ln>
                  <a:noFill/>
                </a:ln>
                <a:solidFill>
                  <a:srgbClr val="222222"/>
                </a:solidFill>
                <a:effectLst/>
                <a:latin typeface="Abadi" panose="020B0604020104020204" pitchFamily="34" charset="0"/>
              </a:rPr>
            </a:br>
            <a:r>
              <a:rPr kumimoji="0" lang="en-US" altLang="en-US" sz="2400" b="0" i="1" u="none" strike="noStrike" cap="none" normalizeH="0" baseline="0" dirty="0">
                <a:ln>
                  <a:noFill/>
                </a:ln>
                <a:solidFill>
                  <a:srgbClr val="222222"/>
                </a:solidFill>
                <a:effectLst/>
                <a:latin typeface="Abadi" panose="020B0604020104020204" pitchFamily="34" charset="0"/>
              </a:rPr>
              <a:t> he is very much aware of the inadequacy of simple linear theories</a:t>
            </a:r>
            <a:r>
              <a:rPr kumimoji="0" lang="en-US" altLang="en-US" sz="2400" b="0" i="0" u="none" strike="noStrike" cap="none" normalizeH="0" baseline="0" dirty="0">
                <a:ln>
                  <a:noFill/>
                </a:ln>
                <a:solidFill>
                  <a:srgbClr val="222222"/>
                </a:solidFill>
                <a:effectLst/>
                <a:latin typeface="Abadi" panose="020B0604020104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badi" panose="020B0604020104020204" pitchFamily="34" charset="0"/>
              </a:rPr>
              <a:t>Norman Barry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badi" panose="020B0604020104020204" pitchFamily="34" charset="0"/>
            </a:endParaRPr>
          </a:p>
        </p:txBody>
      </p:sp>
    </p:spTree>
    <p:extLst>
      <p:ext uri="{BB962C8B-B14F-4D97-AF65-F5344CB8AC3E}">
        <p14:creationId xmlns:p14="http://schemas.microsoft.com/office/powerpoint/2010/main" val="973911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B5DDC-2EE1-D445-D0CB-974D45561B41}"/>
              </a:ext>
            </a:extLst>
          </p:cNvPr>
          <p:cNvSpPr>
            <a:spLocks noGrp="1"/>
          </p:cNvSpPr>
          <p:nvPr>
            <p:ph type="title"/>
          </p:nvPr>
        </p:nvSpPr>
        <p:spPr>
          <a:xfrm>
            <a:off x="731520" y="3886200"/>
            <a:ext cx="3791409" cy="2048256"/>
          </a:xfrm>
        </p:spPr>
        <p:txBody>
          <a:bodyPr/>
          <a:lstStyle/>
          <a:p>
            <a:r>
              <a:rPr lang="en-US"/>
              <a:t>Building Materials</a:t>
            </a:r>
          </a:p>
        </p:txBody>
      </p:sp>
      <p:pic>
        <p:nvPicPr>
          <p:cNvPr id="6" name="Picture Placeholder 5" descr="A black and white drawing of masks&#10;&#10;AI-generated content may be incorrect.">
            <a:extLst>
              <a:ext uri="{FF2B5EF4-FFF2-40B4-BE49-F238E27FC236}">
                <a16:creationId xmlns:a16="http://schemas.microsoft.com/office/drawing/2014/main" id="{80EA35F9-256B-787A-1572-77C71AA475B7}"/>
              </a:ext>
            </a:extLst>
          </p:cNvPr>
          <p:cNvPicPr>
            <a:picLocks noGrp="1" noChangeAspect="1"/>
          </p:cNvPicPr>
          <p:nvPr>
            <p:ph type="pic" sz="quarter" idx="15"/>
          </p:nvPr>
        </p:nvPicPr>
        <p:blipFill>
          <a:blip r:embed="rId3"/>
          <a:stretch/>
        </p:blipFill>
        <p:spPr>
          <a:xfrm>
            <a:off x="122680" y="0"/>
            <a:ext cx="4207809" cy="3431615"/>
          </a:xfrm>
          <a:prstGeom prst="rect">
            <a:avLst/>
          </a:prstGeom>
        </p:spPr>
      </p:pic>
      <p:sp>
        <p:nvSpPr>
          <p:cNvPr id="4" name="Content Placeholder 3">
            <a:extLst>
              <a:ext uri="{FF2B5EF4-FFF2-40B4-BE49-F238E27FC236}">
                <a16:creationId xmlns:a16="http://schemas.microsoft.com/office/drawing/2014/main" id="{383F7A81-5D85-39FC-1DD9-85DB4DC6A990}"/>
              </a:ext>
            </a:extLst>
          </p:cNvPr>
          <p:cNvSpPr>
            <a:spLocks noGrp="1"/>
          </p:cNvSpPr>
          <p:nvPr>
            <p:ph sz="quarter" idx="14"/>
          </p:nvPr>
        </p:nvSpPr>
        <p:spPr/>
        <p:txBody>
          <a:bodyPr>
            <a:noAutofit/>
          </a:bodyPr>
          <a:lstStyle/>
          <a:p>
            <a:pPr lvl="1"/>
            <a:r>
              <a:rPr lang="en-US" sz="2000" dirty="0">
                <a:latin typeface="Arial Nova"/>
              </a:rPr>
              <a:t>Themes</a:t>
            </a:r>
          </a:p>
          <a:p>
            <a:pPr lvl="1"/>
            <a:r>
              <a:rPr lang="en-US" sz="2000" dirty="0">
                <a:latin typeface="Arial Nova"/>
              </a:rPr>
              <a:t>Characters</a:t>
            </a:r>
          </a:p>
          <a:p>
            <a:pPr lvl="2"/>
            <a:r>
              <a:rPr lang="en-US" sz="2000" dirty="0">
                <a:latin typeface="Arial Nova"/>
              </a:rPr>
              <a:t>“It must be that the character could do no other as we have seen her journey and change by what happened and was said within the story …Character is the most interesting phenomenon anywhere. Every character represents a world of his own, and the more you know of this person the more interested you become.“ —Lajos </a:t>
            </a:r>
            <a:r>
              <a:rPr lang="en-US" sz="2000" dirty="0" err="1">
                <a:latin typeface="Arial Nova"/>
              </a:rPr>
              <a:t>Ecri</a:t>
            </a:r>
            <a:endParaRPr lang="en-US" sz="2000" dirty="0">
              <a:latin typeface="Arial Nova"/>
            </a:endParaRPr>
          </a:p>
          <a:p>
            <a:pPr lvl="1"/>
            <a:r>
              <a:rPr lang="en-US" sz="2000" dirty="0">
                <a:latin typeface="Arial Nova"/>
              </a:rPr>
              <a:t>Dialogue</a:t>
            </a:r>
          </a:p>
          <a:p>
            <a:pPr lvl="2"/>
            <a:r>
              <a:rPr lang="en-GB" sz="2000" dirty="0">
                <a:latin typeface="Arial Nova"/>
              </a:rPr>
              <a:t>‘Dialogue is the most respectable way of contradicting myself’ — TS</a:t>
            </a:r>
            <a:endParaRPr lang="en-US" sz="2000" dirty="0">
              <a:latin typeface="Arial Nova"/>
            </a:endParaRPr>
          </a:p>
          <a:p>
            <a:pPr lvl="2"/>
            <a:r>
              <a:rPr lang="en-GB" sz="1800" dirty="0">
                <a:solidFill>
                  <a:srgbClr val="222222"/>
                </a:solidFill>
                <a:latin typeface="Arial Nova"/>
                <a:cs typeface="Arial"/>
              </a:rPr>
              <a:t>"Adversarial collaborations might reduce interpersonal conflict by turning adversaries into sparring partners who improve one another’s science." </a:t>
            </a:r>
          </a:p>
        </p:txBody>
      </p:sp>
    </p:spTree>
    <p:extLst>
      <p:ext uri="{BB962C8B-B14F-4D97-AF65-F5344CB8AC3E}">
        <p14:creationId xmlns:p14="http://schemas.microsoft.com/office/powerpoint/2010/main" val="2589286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D1779-0678-73D2-FC24-83361E80D5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B75665-3C81-8B40-6391-AF840BAC5A31}"/>
              </a:ext>
            </a:extLst>
          </p:cNvPr>
          <p:cNvSpPr>
            <a:spLocks noGrp="1"/>
          </p:cNvSpPr>
          <p:nvPr>
            <p:ph type="title"/>
          </p:nvPr>
        </p:nvSpPr>
        <p:spPr>
          <a:xfrm>
            <a:off x="119915" y="2642937"/>
            <a:ext cx="3791409" cy="784941"/>
          </a:xfrm>
        </p:spPr>
        <p:txBody>
          <a:bodyPr/>
          <a:lstStyle/>
          <a:p>
            <a:r>
              <a:rPr lang="en-US"/>
              <a:t>Building Materials</a:t>
            </a:r>
          </a:p>
        </p:txBody>
      </p:sp>
      <p:pic>
        <p:nvPicPr>
          <p:cNvPr id="6" name="Picture Placeholder 5" descr="A black and white drawing of masks&#10;&#10;AI-generated content may be incorrect.">
            <a:extLst>
              <a:ext uri="{FF2B5EF4-FFF2-40B4-BE49-F238E27FC236}">
                <a16:creationId xmlns:a16="http://schemas.microsoft.com/office/drawing/2014/main" id="{82C5AB34-CA27-67A9-7A57-A044B7A1AAF0}"/>
              </a:ext>
            </a:extLst>
          </p:cNvPr>
          <p:cNvPicPr>
            <a:picLocks noGrp="1" noChangeAspect="1"/>
          </p:cNvPicPr>
          <p:nvPr>
            <p:ph type="pic" sz="quarter" idx="15"/>
          </p:nvPr>
        </p:nvPicPr>
        <p:blipFill>
          <a:blip r:embed="rId3"/>
          <a:stretch/>
        </p:blipFill>
        <p:spPr>
          <a:xfrm>
            <a:off x="122680" y="0"/>
            <a:ext cx="2944494" cy="2428984"/>
          </a:xfrm>
          <a:prstGeom prst="rect">
            <a:avLst/>
          </a:prstGeom>
        </p:spPr>
      </p:pic>
      <p:sp>
        <p:nvSpPr>
          <p:cNvPr id="4" name="Content Placeholder 3">
            <a:extLst>
              <a:ext uri="{FF2B5EF4-FFF2-40B4-BE49-F238E27FC236}">
                <a16:creationId xmlns:a16="http://schemas.microsoft.com/office/drawing/2014/main" id="{5ED027D2-247F-0EB0-D20C-ABFDAA6836F8}"/>
              </a:ext>
            </a:extLst>
          </p:cNvPr>
          <p:cNvSpPr>
            <a:spLocks noGrp="1"/>
          </p:cNvSpPr>
          <p:nvPr>
            <p:ph sz="quarter" idx="14"/>
          </p:nvPr>
        </p:nvSpPr>
        <p:spPr>
          <a:xfrm>
            <a:off x="4215625" y="964772"/>
            <a:ext cx="7340626" cy="5230368"/>
          </a:xfrm>
        </p:spPr>
        <p:txBody>
          <a:bodyPr>
            <a:noAutofit/>
          </a:bodyPr>
          <a:lstStyle/>
          <a:p>
            <a:pPr lvl="1"/>
            <a:r>
              <a:rPr lang="en-US" sz="1800" u="sng" dirty="0">
                <a:latin typeface="Arial Nova"/>
              </a:rPr>
              <a:t>Targets the PLAYWRIGHT sets </a:t>
            </a:r>
          </a:p>
          <a:p>
            <a:pPr lvl="2"/>
            <a:r>
              <a:rPr lang="en-US" sz="1800" dirty="0">
                <a:latin typeface="Arial Nova"/>
              </a:rPr>
              <a:t>“For the actor, all ‘doing’ has to be done to something. The actor can do nothing without the target.” </a:t>
            </a:r>
          </a:p>
          <a:p>
            <a:pPr lvl="1"/>
            <a:r>
              <a:rPr lang="en-US" sz="1800" u="sng" dirty="0">
                <a:latin typeface="Arial Nova"/>
              </a:rPr>
              <a:t>Movement</a:t>
            </a:r>
          </a:p>
          <a:p>
            <a:pPr lvl="2"/>
            <a:r>
              <a:rPr lang="en-US" sz="1800" dirty="0">
                <a:latin typeface="Arial Nova"/>
              </a:rPr>
              <a:t>The power of a performer’s movement is the result of ‘synthesis’, of the concentration, into a small space, of an action which uses a large amount of energy and reproduces only those elements essential to the action, any accessory elements being eliminated.” — Dario Fo </a:t>
            </a:r>
          </a:p>
          <a:p>
            <a:pPr lvl="1"/>
            <a:r>
              <a:rPr lang="en-US" sz="1800" u="sng" dirty="0">
                <a:latin typeface="Arial Nova"/>
              </a:rPr>
              <a:t>Spatial/ Temporal Fields</a:t>
            </a:r>
          </a:p>
          <a:p>
            <a:pPr lvl="1"/>
            <a:r>
              <a:rPr lang="en-US" sz="1800" u="sng" dirty="0">
                <a:latin typeface="Arial Nova"/>
              </a:rPr>
              <a:t>Visuals: Set, Costume, Lighting, Effects</a:t>
            </a:r>
          </a:p>
          <a:p>
            <a:pPr lvl="1"/>
            <a:r>
              <a:rPr lang="en-US" u="sng" dirty="0">
                <a:latin typeface="Arial Nova"/>
              </a:rPr>
              <a:t>Magic</a:t>
            </a:r>
          </a:p>
          <a:p>
            <a:pPr lvl="2"/>
            <a:r>
              <a:rPr lang="en-US" sz="1800" i="1" dirty="0">
                <a:latin typeface="Arial Nova"/>
              </a:rPr>
              <a:t>“That’s the thing about later. You don’t know what’s coming up. You don’t know how all the loose ends are going to gather together. Something for sure is going to happen but you don’t know what it is.” — Sam Shepard</a:t>
            </a:r>
            <a:endParaRPr lang="en-US" sz="1800" dirty="0">
              <a:latin typeface="Arial Nova"/>
            </a:endParaRPr>
          </a:p>
          <a:p>
            <a:pPr lvl="1"/>
            <a:endParaRPr lang="en-US" sz="1800" dirty="0">
              <a:latin typeface="Arial Nova"/>
            </a:endParaRPr>
          </a:p>
          <a:p>
            <a:endParaRPr lang="en-US" dirty="0">
              <a:latin typeface="Arial Nova"/>
            </a:endParaRPr>
          </a:p>
        </p:txBody>
      </p:sp>
    </p:spTree>
    <p:extLst>
      <p:ext uri="{BB962C8B-B14F-4D97-AF65-F5344CB8AC3E}">
        <p14:creationId xmlns:p14="http://schemas.microsoft.com/office/powerpoint/2010/main" val="3968593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DC18-A9CD-B7D7-7998-E3E2A309B0AA}"/>
              </a:ext>
            </a:extLst>
          </p:cNvPr>
          <p:cNvSpPr>
            <a:spLocks noGrp="1"/>
          </p:cNvSpPr>
          <p:nvPr>
            <p:ph type="title"/>
          </p:nvPr>
        </p:nvSpPr>
        <p:spPr/>
        <p:txBody>
          <a:bodyPr/>
          <a:lstStyle/>
          <a:p>
            <a:r>
              <a:rPr lang="en-US" dirty="0"/>
              <a:t>Methinks Tom Doth Protest Too Much Sometimes</a:t>
            </a:r>
          </a:p>
        </p:txBody>
      </p:sp>
      <p:pic>
        <p:nvPicPr>
          <p:cNvPr id="6" name="Picture Placeholder 5" descr="A person in a blue dress with her arms crossed&#10;&#10;AI-generated content may be incorrect.">
            <a:extLst>
              <a:ext uri="{FF2B5EF4-FFF2-40B4-BE49-F238E27FC236}">
                <a16:creationId xmlns:a16="http://schemas.microsoft.com/office/drawing/2014/main" id="{00B18FC1-5B6D-AEAB-DDAD-E627E5DF1146}"/>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9325" r="9325"/>
          <a:stretch>
            <a:fillRect/>
          </a:stretch>
        </p:blipFill>
        <p:spPr/>
      </p:pic>
      <p:pic>
        <p:nvPicPr>
          <p:cNvPr id="8" name="Content Placeholder 7">
            <a:extLst>
              <a:ext uri="{FF2B5EF4-FFF2-40B4-BE49-F238E27FC236}">
                <a16:creationId xmlns:a16="http://schemas.microsoft.com/office/drawing/2014/main" id="{090C23F2-8744-67DE-A5B6-3A40648FB437}"/>
              </a:ext>
            </a:extLst>
          </p:cNvPr>
          <p:cNvPicPr>
            <a:picLocks noGrp="1" noChangeAspect="1"/>
          </p:cNvPicPr>
          <p:nvPr>
            <p:ph sz="quarter" idx="14"/>
          </p:nvPr>
        </p:nvPicPr>
        <p:blipFill>
          <a:blip r:embed="rId3"/>
          <a:stretch>
            <a:fillRect/>
          </a:stretch>
        </p:blipFill>
        <p:spPr>
          <a:xfrm>
            <a:off x="4829129" y="1932495"/>
            <a:ext cx="7086798" cy="2601797"/>
          </a:xfrm>
        </p:spPr>
      </p:pic>
      <p:sp>
        <p:nvSpPr>
          <p:cNvPr id="9" name="Rectangle 8">
            <a:extLst>
              <a:ext uri="{FF2B5EF4-FFF2-40B4-BE49-F238E27FC236}">
                <a16:creationId xmlns:a16="http://schemas.microsoft.com/office/drawing/2014/main" id="{780BC90C-95C9-1FED-0C1D-397EEB0E22AB}"/>
              </a:ext>
            </a:extLst>
          </p:cNvPr>
          <p:cNvSpPr/>
          <p:nvPr/>
        </p:nvSpPr>
        <p:spPr>
          <a:xfrm>
            <a:off x="6035572" y="327830"/>
            <a:ext cx="3872728"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Characters?</a:t>
            </a:r>
          </a:p>
        </p:txBody>
      </p:sp>
    </p:spTree>
    <p:extLst>
      <p:ext uri="{BB962C8B-B14F-4D97-AF65-F5344CB8AC3E}">
        <p14:creationId xmlns:p14="http://schemas.microsoft.com/office/powerpoint/2010/main" val="3386542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84F2D9-2F73-0F2A-BC34-F91C325FE2AF}"/>
              </a:ext>
            </a:extLst>
          </p:cNvPr>
          <p:cNvSpPr>
            <a:spLocks noGrp="1"/>
          </p:cNvSpPr>
          <p:nvPr>
            <p:ph type="title"/>
          </p:nvPr>
        </p:nvSpPr>
        <p:spPr/>
        <p:txBody>
          <a:bodyPr/>
          <a:lstStyle/>
          <a:p>
            <a:r>
              <a:rPr lang="en-US" dirty="0"/>
              <a:t>Conflict</a:t>
            </a:r>
          </a:p>
        </p:txBody>
      </p:sp>
      <p:sp>
        <p:nvSpPr>
          <p:cNvPr id="6" name="Content Placeholder 5">
            <a:extLst>
              <a:ext uri="{FF2B5EF4-FFF2-40B4-BE49-F238E27FC236}">
                <a16:creationId xmlns:a16="http://schemas.microsoft.com/office/drawing/2014/main" id="{526F0C91-5D84-9BE5-BF50-5B739189442C}"/>
              </a:ext>
            </a:extLst>
          </p:cNvPr>
          <p:cNvSpPr>
            <a:spLocks noGrp="1"/>
          </p:cNvSpPr>
          <p:nvPr>
            <p:ph idx="1"/>
          </p:nvPr>
        </p:nvSpPr>
        <p:spPr/>
        <p:txBody>
          <a:bodyPr/>
          <a:lstStyle/>
          <a:p>
            <a:pPr marL="0" indent="0">
              <a:buNone/>
            </a:pPr>
            <a:r>
              <a:rPr lang="en-US" dirty="0"/>
              <a:t>Stoppard sees his plays as a “series of conflicting statements made by conflicting characters, and they tend to play a sort of infinite leap-frog. You know, an arguments, refutation, then a rebuttal of the refutation, then a counter-rebuttal, so that there is never any point in this intellectual leap-frog at which I feel </a:t>
            </a:r>
            <a:r>
              <a:rPr lang="en-US" i="1" dirty="0"/>
              <a:t>that </a:t>
            </a:r>
            <a:r>
              <a:rPr lang="en-US" dirty="0"/>
              <a:t>is the speech to stop it on, that is the </a:t>
            </a:r>
            <a:r>
              <a:rPr lang="en-US" i="1" dirty="0"/>
              <a:t>last </a:t>
            </a:r>
            <a:r>
              <a:rPr lang="en-US" dirty="0"/>
              <a:t>word.”</a:t>
            </a:r>
          </a:p>
        </p:txBody>
      </p:sp>
    </p:spTree>
    <p:extLst>
      <p:ext uri="{BB962C8B-B14F-4D97-AF65-F5344CB8AC3E}">
        <p14:creationId xmlns:p14="http://schemas.microsoft.com/office/powerpoint/2010/main" val="3057635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76E8-FBDB-E856-16B7-0EA798FF439C}"/>
              </a:ext>
            </a:extLst>
          </p:cNvPr>
          <p:cNvSpPr>
            <a:spLocks noGrp="1"/>
          </p:cNvSpPr>
          <p:nvPr>
            <p:ph type="title"/>
          </p:nvPr>
        </p:nvSpPr>
        <p:spPr>
          <a:xfrm>
            <a:off x="731520" y="3886200"/>
            <a:ext cx="3649468" cy="2048256"/>
          </a:xfrm>
        </p:spPr>
        <p:txBody>
          <a:bodyPr anchor="t">
            <a:normAutofit/>
          </a:bodyPr>
          <a:lstStyle/>
          <a:p>
            <a:r>
              <a:rPr lang="en-US" dirty="0"/>
              <a:t>Stoppard and Intertextuality</a:t>
            </a:r>
          </a:p>
        </p:txBody>
      </p:sp>
      <p:pic>
        <p:nvPicPr>
          <p:cNvPr id="5" name="Picture Placeholder 4" descr="A person typing on a typewriter&#10;&#10;AI-generated content may be incorrect.">
            <a:extLst>
              <a:ext uri="{FF2B5EF4-FFF2-40B4-BE49-F238E27FC236}">
                <a16:creationId xmlns:a16="http://schemas.microsoft.com/office/drawing/2014/main" id="{9B58710A-16B6-91C5-630D-5FC3FB659BA9}"/>
              </a:ext>
            </a:extLst>
          </p:cNvPr>
          <p:cNvPicPr>
            <a:picLocks noGrp="1" noChangeAspect="1"/>
          </p:cNvPicPr>
          <p:nvPr>
            <p:ph type="pic" sz="quarter" idx="15"/>
          </p:nvPr>
        </p:nvPicPr>
        <p:blipFill>
          <a:blip r:embed="rId3"/>
          <a:srcRect l="17801" r="17801"/>
          <a:stretch/>
        </p:blipFill>
        <p:spPr>
          <a:xfrm>
            <a:off x="731789" y="0"/>
            <a:ext cx="3519899" cy="3648456"/>
          </a:xfrm>
          <a:prstGeom prst="rect">
            <a:avLst/>
          </a:prstGeom>
          <a:noFill/>
        </p:spPr>
      </p:pic>
      <p:sp>
        <p:nvSpPr>
          <p:cNvPr id="4" name="Content Placeholder 3">
            <a:extLst>
              <a:ext uri="{FF2B5EF4-FFF2-40B4-BE49-F238E27FC236}">
                <a16:creationId xmlns:a16="http://schemas.microsoft.com/office/drawing/2014/main" id="{A1317ABC-0485-8739-4D2D-1B84934DEF4F}"/>
              </a:ext>
            </a:extLst>
          </p:cNvPr>
          <p:cNvSpPr>
            <a:spLocks noGrp="1"/>
          </p:cNvSpPr>
          <p:nvPr>
            <p:ph sz="quarter" idx="14"/>
          </p:nvPr>
        </p:nvSpPr>
        <p:spPr>
          <a:xfrm>
            <a:off x="5148072" y="704088"/>
            <a:ext cx="6428232" cy="5230368"/>
          </a:xfrm>
        </p:spPr>
        <p:txBody>
          <a:bodyPr anchor="ctr">
            <a:noAutofit/>
          </a:bodyPr>
          <a:lstStyle/>
          <a:p>
            <a:pPr>
              <a:lnSpc>
                <a:spcPct val="110000"/>
              </a:lnSpc>
            </a:pPr>
            <a:endParaRPr lang="en-US" dirty="0">
              <a:latin typeface="Arial Nova"/>
            </a:endParaRPr>
          </a:p>
          <a:p>
            <a:pPr>
              <a:lnSpc>
                <a:spcPct val="110000"/>
              </a:lnSpc>
            </a:pPr>
            <a:r>
              <a:rPr lang="en-US" dirty="0">
                <a:latin typeface="Arial Nova"/>
              </a:rPr>
              <a:t>Intertextuality—or the way in which texts gain meaning through referencing other written work—is a recurring concept in the Stoppard canon; his plays </a:t>
            </a:r>
            <a:r>
              <a:rPr lang="en-US" i="1" dirty="0">
                <a:latin typeface="Arial Nova"/>
              </a:rPr>
              <a:t>Rosencrantz and Guildenstern Are Dead</a:t>
            </a:r>
            <a:r>
              <a:rPr lang="en-US" dirty="0">
                <a:latin typeface="Arial Nova"/>
              </a:rPr>
              <a:t> and </a:t>
            </a:r>
            <a:r>
              <a:rPr lang="en-US" i="1" dirty="0">
                <a:latin typeface="Arial Nova"/>
              </a:rPr>
              <a:t>Travesties</a:t>
            </a:r>
            <a:r>
              <a:rPr lang="en-US" dirty="0">
                <a:latin typeface="Arial Nova"/>
              </a:rPr>
              <a:t> reference and re-contextualize the work of others (Shakespeare, Albee, T.S Eliot, Beckett, et al.), to create a new,  richly layered work. As scholar </a:t>
            </a:r>
            <a:r>
              <a:rPr lang="en-US" dirty="0" err="1">
                <a:latin typeface="Arial Nova"/>
              </a:rPr>
              <a:t>Kinmerth</a:t>
            </a:r>
            <a:r>
              <a:rPr lang="en-US" dirty="0">
                <a:latin typeface="Arial Nova"/>
              </a:rPr>
              <a:t> Meyer notes, Stoppard’s intertextual flourishes are used not to show off his gamesmanship (as some have claimed) but to “reaffirm the validity of literature in the human experience,” allowing Stoppard to "frame deeply personal considerations of human action, its motives and limitations and values," especially among characters who are playwrights and actors themselves.</a:t>
            </a:r>
          </a:p>
          <a:p>
            <a:pPr>
              <a:lnSpc>
                <a:spcPct val="110000"/>
              </a:lnSpc>
            </a:pPr>
            <a:r>
              <a:rPr lang="en-US" dirty="0">
                <a:latin typeface="Arial Nova"/>
              </a:rPr>
              <a:t>—</a:t>
            </a:r>
            <a:r>
              <a:rPr lang="en-US" i="1" dirty="0">
                <a:latin typeface="Arial Nova"/>
              </a:rPr>
              <a:t>Lauren Halvorsen</a:t>
            </a:r>
            <a:endParaRPr lang="en-US" dirty="0">
              <a:latin typeface="Arial Nova"/>
            </a:endParaRPr>
          </a:p>
          <a:p>
            <a:pPr>
              <a:lnSpc>
                <a:spcPct val="110000"/>
              </a:lnSpc>
            </a:pPr>
            <a:endParaRPr lang="en-US" dirty="0">
              <a:latin typeface="Arial Nova"/>
            </a:endParaRPr>
          </a:p>
        </p:txBody>
      </p:sp>
    </p:spTree>
    <p:extLst>
      <p:ext uri="{BB962C8B-B14F-4D97-AF65-F5344CB8AC3E}">
        <p14:creationId xmlns:p14="http://schemas.microsoft.com/office/powerpoint/2010/main" val="3396517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A9060-EDC0-964B-C50D-1FCAD31973C6}"/>
              </a:ext>
            </a:extLst>
          </p:cNvPr>
          <p:cNvSpPr>
            <a:spLocks noGrp="1"/>
          </p:cNvSpPr>
          <p:nvPr>
            <p:ph type="title"/>
          </p:nvPr>
        </p:nvSpPr>
        <p:spPr/>
        <p:txBody>
          <a:bodyPr/>
          <a:lstStyle/>
          <a:p>
            <a:r>
              <a:rPr lang="en-US" dirty="0"/>
              <a:t>Words Matter; Dialogue Drives Effects</a:t>
            </a:r>
          </a:p>
        </p:txBody>
      </p:sp>
      <p:pic>
        <p:nvPicPr>
          <p:cNvPr id="6" name="Picture Placeholder 5" descr="A person looking at a model of a bridge&#10;&#10;AI-generated content may be incorrect.">
            <a:extLst>
              <a:ext uri="{FF2B5EF4-FFF2-40B4-BE49-F238E27FC236}">
                <a16:creationId xmlns:a16="http://schemas.microsoft.com/office/drawing/2014/main" id="{B238CE84-CE79-D8E3-C94E-32B5AAD43D4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709" r="16709"/>
          <a:stretch>
            <a:fillRect/>
          </a:stretch>
        </p:blipFill>
        <p:spPr/>
      </p:pic>
      <p:sp>
        <p:nvSpPr>
          <p:cNvPr id="4" name="Content Placeholder 3">
            <a:extLst>
              <a:ext uri="{FF2B5EF4-FFF2-40B4-BE49-F238E27FC236}">
                <a16:creationId xmlns:a16="http://schemas.microsoft.com/office/drawing/2014/main" id="{4B510E7F-E642-E50F-22CF-8E76A8F3105A}"/>
              </a:ext>
            </a:extLst>
          </p:cNvPr>
          <p:cNvSpPr>
            <a:spLocks noGrp="1"/>
          </p:cNvSpPr>
          <p:nvPr>
            <p:ph sz="quarter" idx="14"/>
          </p:nvPr>
        </p:nvSpPr>
        <p:spPr/>
        <p:txBody>
          <a:bodyPr/>
          <a:lstStyle/>
          <a:p>
            <a:pPr marL="0" indent="0">
              <a:buNone/>
            </a:pPr>
            <a:r>
              <a:rPr lang="en-US" dirty="0"/>
              <a:t>“</a:t>
            </a:r>
            <a:r>
              <a:rPr lang="en-US" i="1" dirty="0"/>
              <a:t>Words... They're innocent, neutral, precise, standing for this, describing that, meaning the other, so if you look after them you can build bridges across incomprehension and chaos. But when they get their corners knocked off, they're no good any more... I don't think writers are sacred, but words are. They deserve respect. If you get the right ones in the right order, you can nudge the world a little or make a poem which children will speak for you when you're dead.”</a:t>
            </a:r>
          </a:p>
          <a:p>
            <a:pPr marL="0" indent="0">
              <a:buNone/>
            </a:pPr>
            <a:r>
              <a:rPr lang="en-US" dirty="0"/>
              <a:t>― Tom Stoppard, The Real Thing</a:t>
            </a:r>
          </a:p>
          <a:p>
            <a:pPr marL="0" indent="0">
              <a:buNone/>
            </a:pPr>
            <a:r>
              <a:rPr lang="en-US" dirty="0"/>
              <a:t>Dialogue: “A literary work in the form of a conversation between two or more persons, in which opposing or contrasting views are imputed to the participants.”</a:t>
            </a:r>
          </a:p>
          <a:p>
            <a:pPr marL="0" indent="0">
              <a:buNone/>
            </a:pPr>
            <a:r>
              <a:rPr lang="en-US" dirty="0"/>
              <a:t>	Dating from 593 AD and Pope Gregory’s Dialogues</a:t>
            </a:r>
          </a:p>
        </p:txBody>
      </p:sp>
    </p:spTree>
    <p:extLst>
      <p:ext uri="{BB962C8B-B14F-4D97-AF65-F5344CB8AC3E}">
        <p14:creationId xmlns:p14="http://schemas.microsoft.com/office/powerpoint/2010/main" val="3347930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93B5-053C-FD52-813A-0732BED174C7}"/>
              </a:ext>
            </a:extLst>
          </p:cNvPr>
          <p:cNvSpPr>
            <a:spLocks noGrp="1"/>
          </p:cNvSpPr>
          <p:nvPr>
            <p:ph type="title"/>
          </p:nvPr>
        </p:nvSpPr>
        <p:spPr/>
        <p:txBody>
          <a:bodyPr>
            <a:normAutofit fontScale="90000"/>
          </a:bodyPr>
          <a:lstStyle/>
          <a:p>
            <a:r>
              <a:rPr lang="en-US" dirty="0"/>
              <a:t>Writing Is Rewriting and Theatre Is An Event Created On The Fly</a:t>
            </a:r>
          </a:p>
        </p:txBody>
      </p:sp>
      <p:pic>
        <p:nvPicPr>
          <p:cNvPr id="6" name="Picture Placeholder 5" descr="A pencil on a notebook&#10;&#10;AI-generated content may be incorrect.">
            <a:extLst>
              <a:ext uri="{FF2B5EF4-FFF2-40B4-BE49-F238E27FC236}">
                <a16:creationId xmlns:a16="http://schemas.microsoft.com/office/drawing/2014/main" id="{E0A83099-E549-26BA-100F-B0D2889CBD5C}"/>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822" r="13822"/>
          <a:stretch>
            <a:fillRect/>
          </a:stretch>
        </p:blipFill>
        <p:spPr/>
      </p:pic>
      <p:sp>
        <p:nvSpPr>
          <p:cNvPr id="4" name="Content Placeholder 3">
            <a:extLst>
              <a:ext uri="{FF2B5EF4-FFF2-40B4-BE49-F238E27FC236}">
                <a16:creationId xmlns:a16="http://schemas.microsoft.com/office/drawing/2014/main" id="{C41859AD-09A2-BF0F-D8E0-1D11BA7A6C44}"/>
              </a:ext>
            </a:extLst>
          </p:cNvPr>
          <p:cNvSpPr>
            <a:spLocks noGrp="1"/>
          </p:cNvSpPr>
          <p:nvPr>
            <p:ph sz="quarter" idx="14"/>
          </p:nvPr>
        </p:nvSpPr>
        <p:spPr/>
        <p:txBody>
          <a:bodyPr>
            <a:normAutofit fontScale="92500" lnSpcReduction="20000"/>
          </a:bodyPr>
          <a:lstStyle/>
          <a:p>
            <a:pPr marL="0" indent="0">
              <a:buNone/>
            </a:pPr>
            <a:r>
              <a:rPr lang="en-US" cap="all" dirty="0"/>
              <a:t>INTERVIEWER</a:t>
            </a:r>
          </a:p>
          <a:p>
            <a:pPr marL="0" indent="0">
              <a:buNone/>
            </a:pPr>
            <a:r>
              <a:rPr lang="en-US" dirty="0"/>
              <a:t>How are the rehearsals going?</a:t>
            </a:r>
          </a:p>
          <a:p>
            <a:pPr marL="0" indent="0">
              <a:buNone/>
            </a:pPr>
            <a:r>
              <a:rPr lang="en-US" cap="all" dirty="0"/>
              <a:t>TOM STOPPARD</a:t>
            </a:r>
          </a:p>
          <a:p>
            <a:pPr marL="0" indent="0">
              <a:buNone/>
            </a:pPr>
            <a:r>
              <a:rPr lang="en-US" dirty="0"/>
              <a:t>So far they are conforming to pattern, alas! I mean I am suffering from the usual delusion that the play was ready before we went into production. It happens every time. I give my publisher the finished text of the play so that it can be published not too long after the opening in London, but by the time the galleys arrive they’re hopelessly out-of-date because of all the changes I’ve made during rehearsals. This time I gave them </a:t>
            </a:r>
            <a:r>
              <a:rPr lang="en-US" i="1" dirty="0"/>
              <a:t>Hapgood</a:t>
            </a:r>
            <a:r>
              <a:rPr lang="en-US" dirty="0"/>
              <a:t> and told them that it was folly to pretend it would be unaltered, but I added, “I think it won’t be as bad as the others.” It turned out to be worse. Yesterday I realized that a chunk of information in the third scene ought to be in the second scene, and it’s like pulling out entrails: as in any surgery there’s blood. ... So the answer to your question is that the rehearsals are going well and enjoyably, but that I’m very busy with my pencil.</a:t>
            </a:r>
          </a:p>
          <a:p>
            <a:pPr marL="0" indent="0">
              <a:buNone/>
            </a:pPr>
            <a:endParaRPr lang="en-US" dirty="0"/>
          </a:p>
        </p:txBody>
      </p:sp>
      <p:sp>
        <p:nvSpPr>
          <p:cNvPr id="7" name="TextBox 6">
            <a:extLst>
              <a:ext uri="{FF2B5EF4-FFF2-40B4-BE49-F238E27FC236}">
                <a16:creationId xmlns:a16="http://schemas.microsoft.com/office/drawing/2014/main" id="{4106027A-DD47-425B-4694-573F81F85E2B}"/>
              </a:ext>
            </a:extLst>
          </p:cNvPr>
          <p:cNvSpPr txBox="1"/>
          <p:nvPr/>
        </p:nvSpPr>
        <p:spPr>
          <a:xfrm>
            <a:off x="731518" y="3648456"/>
            <a:ext cx="3520440" cy="230832"/>
          </a:xfrm>
          <a:prstGeom prst="rect">
            <a:avLst/>
          </a:prstGeom>
          <a:noFill/>
        </p:spPr>
        <p:txBody>
          <a:bodyPr wrap="square" rtlCol="0">
            <a:spAutoFit/>
          </a:bodyPr>
          <a:lstStyle/>
          <a:p>
            <a:r>
              <a:rPr lang="en-US" sz="900">
                <a:hlinkClick r:id="rId3" tooltip="https://www.flickr.com/photos/mujalifah/5096818261"/>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1964446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49A0-D99F-A584-4C94-179E3F9713FA}"/>
              </a:ext>
            </a:extLst>
          </p:cNvPr>
          <p:cNvSpPr>
            <a:spLocks noGrp="1"/>
          </p:cNvSpPr>
          <p:nvPr>
            <p:ph type="title"/>
          </p:nvPr>
        </p:nvSpPr>
        <p:spPr/>
        <p:txBody>
          <a:bodyPr/>
          <a:lstStyle/>
          <a:p>
            <a:r>
              <a:rPr lang="en-US" dirty="0"/>
              <a:t>And What Brings You Here?</a:t>
            </a:r>
          </a:p>
        </p:txBody>
      </p:sp>
      <p:sp>
        <p:nvSpPr>
          <p:cNvPr id="3" name="Content Placeholder 2">
            <a:extLst>
              <a:ext uri="{FF2B5EF4-FFF2-40B4-BE49-F238E27FC236}">
                <a16:creationId xmlns:a16="http://schemas.microsoft.com/office/drawing/2014/main" id="{22E31076-977F-C936-067F-076FFDD11E98}"/>
              </a:ext>
            </a:extLst>
          </p:cNvPr>
          <p:cNvSpPr>
            <a:spLocks noGrp="1"/>
          </p:cNvSpPr>
          <p:nvPr>
            <p:ph sz="quarter" idx="14"/>
          </p:nvPr>
        </p:nvSpPr>
        <p:spPr/>
        <p:txBody>
          <a:bodyPr>
            <a:normAutofit/>
          </a:bodyPr>
          <a:lstStyle/>
          <a:p>
            <a:r>
              <a:rPr lang="en-US" sz="2800" dirty="0">
                <a:latin typeface="Abadi" panose="020B0604020104020204" pitchFamily="34" charset="0"/>
              </a:rPr>
              <a:t>“</a:t>
            </a:r>
            <a:r>
              <a:rPr lang="en-US" sz="2800" i="1" dirty="0">
                <a:latin typeface="Abadi" panose="020B0604020104020204" pitchFamily="34" charset="0"/>
              </a:rPr>
              <a:t>It’s wanting to know that makes us matter. Otherwise, we’re going out the way we came in</a:t>
            </a:r>
            <a:r>
              <a:rPr lang="en-US" sz="2800" dirty="0">
                <a:latin typeface="Abadi" panose="020B0604020104020204" pitchFamily="34" charset="0"/>
              </a:rPr>
              <a:t>.”</a:t>
            </a:r>
            <a:endParaRPr lang="en-US" sz="2800" b="1" dirty="0">
              <a:latin typeface="Abadi" panose="020B0604020104020204" pitchFamily="34" charset="0"/>
            </a:endParaRPr>
          </a:p>
          <a:p>
            <a:pPr lvl="1"/>
            <a:r>
              <a:rPr lang="en-US" sz="2400" dirty="0">
                <a:latin typeface="Abadi" panose="020B0604020104020204" pitchFamily="34" charset="0"/>
              </a:rPr>
              <a:t>Hannah Jarvis in Tom Stoppard's Arcadia </a:t>
            </a:r>
          </a:p>
          <a:p>
            <a:endParaRPr lang="en-US" sz="2800" dirty="0">
              <a:latin typeface="Abadi" panose="020B0604020104020204" pitchFamily="34" charset="0"/>
            </a:endParaRPr>
          </a:p>
        </p:txBody>
      </p:sp>
      <p:pic>
        <p:nvPicPr>
          <p:cNvPr id="6" name="Picture Placeholder 5" descr="A gold oval mirror with a bow&#10;&#10;AI-generated content may be incorrect.">
            <a:extLst>
              <a:ext uri="{FF2B5EF4-FFF2-40B4-BE49-F238E27FC236}">
                <a16:creationId xmlns:a16="http://schemas.microsoft.com/office/drawing/2014/main" id="{37DCE8F5-E029-F66D-99F9-C90E3F2A186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735" b="12735"/>
          <a:stretch>
            <a:fillRect/>
          </a:stretch>
        </p:blipFill>
        <p:spPr/>
      </p:pic>
    </p:spTree>
    <p:extLst>
      <p:ext uri="{BB962C8B-B14F-4D97-AF65-F5344CB8AC3E}">
        <p14:creationId xmlns:p14="http://schemas.microsoft.com/office/powerpoint/2010/main" val="3901294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EE53-A508-4893-39C9-6C6B6A79A0FF}"/>
              </a:ext>
            </a:extLst>
          </p:cNvPr>
          <p:cNvSpPr>
            <a:spLocks noGrp="1"/>
          </p:cNvSpPr>
          <p:nvPr>
            <p:ph type="title"/>
          </p:nvPr>
        </p:nvSpPr>
        <p:spPr>
          <a:xfrm>
            <a:off x="8311896" y="832104"/>
            <a:ext cx="3273552" cy="1947672"/>
          </a:xfrm>
        </p:spPr>
        <p:txBody>
          <a:bodyPr anchor="b">
            <a:normAutofit/>
          </a:bodyPr>
          <a:lstStyle/>
          <a:p>
            <a:r>
              <a:rPr lang="en-US" dirty="0"/>
              <a:t>Is Stoppard New or Trad?</a:t>
            </a:r>
          </a:p>
        </p:txBody>
      </p:sp>
      <p:pic>
        <p:nvPicPr>
          <p:cNvPr id="5" name="Content Placeholder 4">
            <a:extLst>
              <a:ext uri="{FF2B5EF4-FFF2-40B4-BE49-F238E27FC236}">
                <a16:creationId xmlns:a16="http://schemas.microsoft.com/office/drawing/2014/main" id="{7C587957-0024-884B-2361-C8221800C226}"/>
              </a:ext>
            </a:extLst>
          </p:cNvPr>
          <p:cNvPicPr>
            <a:picLocks noGrp="1" noChangeAspect="1"/>
          </p:cNvPicPr>
          <p:nvPr>
            <p:ph type="pic" sz="quarter" idx="18"/>
          </p:nvPr>
        </p:nvPicPr>
        <p:blipFill>
          <a:blip r:embed="rId2"/>
          <a:srcRect r="3783"/>
          <a:stretch>
            <a:fillRect/>
          </a:stretch>
        </p:blipFill>
        <p:spPr>
          <a:xfrm>
            <a:off x="20" y="-1"/>
            <a:ext cx="7783979" cy="6411311"/>
          </a:xfrm>
          <a:prstGeom prst="rect">
            <a:avLst/>
          </a:prstGeom>
          <a:noFill/>
        </p:spPr>
      </p:pic>
      <p:pic>
        <p:nvPicPr>
          <p:cNvPr id="6" name="Picture Placeholder 5" descr="Tom Stoppard biography: Hermione Lee's life of the ...">
            <a:extLst>
              <a:ext uri="{FF2B5EF4-FFF2-40B4-BE49-F238E27FC236}">
                <a16:creationId xmlns:a16="http://schemas.microsoft.com/office/drawing/2014/main" id="{494F7CE8-CC5A-A716-B7F3-820B89C49114}"/>
              </a:ext>
            </a:extLst>
          </p:cNvPr>
          <p:cNvPicPr>
            <a:picLocks noGrp="1" noChangeAspect="1"/>
          </p:cNvPicPr>
          <p:nvPr>
            <p:ph sz="quarter" idx="14"/>
          </p:nvPr>
        </p:nvPicPr>
        <p:blipFill>
          <a:blip r:embed="rId3"/>
          <a:srcRect l="9758" r="16260" b="1"/>
          <a:stretch>
            <a:fillRect/>
          </a:stretch>
        </p:blipFill>
        <p:spPr>
          <a:xfrm>
            <a:off x="8311896" y="2852928"/>
            <a:ext cx="3273552" cy="2953512"/>
          </a:xfrm>
          <a:prstGeom prst="rect">
            <a:avLst/>
          </a:prstGeom>
          <a:noFill/>
        </p:spPr>
      </p:pic>
    </p:spTree>
    <p:extLst>
      <p:ext uri="{BB962C8B-B14F-4D97-AF65-F5344CB8AC3E}">
        <p14:creationId xmlns:p14="http://schemas.microsoft.com/office/powerpoint/2010/main" val="4104791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D70C-619A-9905-68AA-9AFB9B7BEDA0}"/>
              </a:ext>
            </a:extLst>
          </p:cNvPr>
          <p:cNvSpPr>
            <a:spLocks noGrp="1"/>
          </p:cNvSpPr>
          <p:nvPr>
            <p:ph type="title"/>
          </p:nvPr>
        </p:nvSpPr>
        <p:spPr/>
        <p:txBody>
          <a:bodyPr/>
          <a:lstStyle/>
          <a:p>
            <a:r>
              <a:rPr lang="en-US" dirty="0"/>
              <a:t>Actors on Stoppard</a:t>
            </a:r>
          </a:p>
        </p:txBody>
      </p:sp>
      <p:sp>
        <p:nvSpPr>
          <p:cNvPr id="4" name="Content Placeholder 3">
            <a:extLst>
              <a:ext uri="{FF2B5EF4-FFF2-40B4-BE49-F238E27FC236}">
                <a16:creationId xmlns:a16="http://schemas.microsoft.com/office/drawing/2014/main" id="{6DF57F22-D9AF-3674-318E-531EB011C90E}"/>
              </a:ext>
            </a:extLst>
          </p:cNvPr>
          <p:cNvSpPr>
            <a:spLocks noGrp="1"/>
          </p:cNvSpPr>
          <p:nvPr>
            <p:ph type="body" sz="quarter" idx="13"/>
          </p:nvPr>
        </p:nvSpPr>
        <p:spPr/>
        <p:txBody>
          <a:bodyPr vert="horz" lIns="91440" tIns="45720" rIns="91440" bIns="45720" rtlCol="0" anchor="t">
            <a:noAutofit/>
          </a:bodyPr>
          <a:lstStyle/>
          <a:p>
            <a:pPr>
              <a:buFont typeface="Wingdings" panose="05000000000000000000" pitchFamily="2" charset="2"/>
              <a:buChar char="ü"/>
            </a:pPr>
            <a:r>
              <a:rPr lang="en-US" sz="1600" dirty="0">
                <a:latin typeface="Arial Nova"/>
              </a:rPr>
              <a:t>"As an actor, the only playwright to present challenges comparable to Shakespeare is Stoppard. People complain that Shakespeare is going to be too difficult to understand. Our job is to take those worries away and to somehow communicate meaning. It's the same with Stoppard."</a:t>
            </a:r>
          </a:p>
          <a:p>
            <a:pPr lvl="1">
              <a:buFont typeface="Wingdings" panose="05000000000000000000" pitchFamily="2" charset="2"/>
              <a:buChar char="ü"/>
            </a:pPr>
            <a:r>
              <a:rPr lang="en-US" dirty="0">
                <a:latin typeface="Arial Nova"/>
              </a:rPr>
              <a:t>Anthony Sher</a:t>
            </a:r>
          </a:p>
          <a:p>
            <a:pPr>
              <a:buFont typeface="Wingdings" panose="05000000000000000000" pitchFamily="2" charset="2"/>
              <a:buChar char="ü"/>
            </a:pPr>
            <a:r>
              <a:rPr lang="en-US" sz="1600" dirty="0">
                <a:latin typeface="Arial Nova"/>
              </a:rPr>
              <a:t>"What's wonderful about working with Tom Stoppard is that he’s so curious and excited about life and making entertainment for people that is in the service of something. He fully explores the art form and what it can do“</a:t>
            </a:r>
          </a:p>
          <a:p>
            <a:pPr lvl="1">
              <a:buFont typeface="Wingdings" panose="05000000000000000000" pitchFamily="2" charset="2"/>
              <a:buChar char="ü"/>
            </a:pPr>
            <a:r>
              <a:rPr lang="en-US" dirty="0">
                <a:latin typeface="Arial Nova"/>
              </a:rPr>
              <a:t>Ethan Hawke</a:t>
            </a:r>
          </a:p>
        </p:txBody>
      </p:sp>
      <p:sp>
        <p:nvSpPr>
          <p:cNvPr id="5" name="Text Placeholder 4">
            <a:extLst>
              <a:ext uri="{FF2B5EF4-FFF2-40B4-BE49-F238E27FC236}">
                <a16:creationId xmlns:a16="http://schemas.microsoft.com/office/drawing/2014/main" id="{7F75CC63-13E6-C10A-A4DD-D78311A8756E}"/>
              </a:ext>
            </a:extLst>
          </p:cNvPr>
          <p:cNvSpPr>
            <a:spLocks noGrp="1"/>
          </p:cNvSpPr>
          <p:nvPr>
            <p:ph type="body" sz="quarter" idx="14"/>
          </p:nvPr>
        </p:nvSpPr>
        <p:spPr/>
        <p:txBody>
          <a:bodyPr vert="horz" lIns="91440" tIns="45720" rIns="91440" bIns="45720" rtlCol="0" anchor="t">
            <a:noAutofit/>
          </a:bodyPr>
          <a:lstStyle/>
          <a:p>
            <a:pPr marL="228600" lvl="1">
              <a:lnSpc>
                <a:spcPct val="100000"/>
              </a:lnSpc>
              <a:spcBef>
                <a:spcPts val="1000"/>
              </a:spcBef>
              <a:buFont typeface="Wingdings" panose="05000000000000000000" pitchFamily="2" charset="2"/>
              <a:buChar char="ü"/>
            </a:pPr>
            <a:r>
              <a:rPr lang="en-US" sz="1700" dirty="0">
                <a:latin typeface="Arial Nova"/>
              </a:rPr>
              <a:t>“The work of Tom Stoppard doesn’t presume to find the unity, the meaning, the key to all the mythologies of our lives. Tom doesn’t seek to rearrange the world, instead he rearranges us.”</a:t>
            </a:r>
          </a:p>
          <a:p>
            <a:pPr marL="457200" lvl="2">
              <a:lnSpc>
                <a:spcPct val="100000"/>
              </a:lnSpc>
              <a:spcBef>
                <a:spcPts val="1000"/>
              </a:spcBef>
              <a:buFont typeface="Wingdings" panose="05000000000000000000" pitchFamily="2" charset="2"/>
              <a:buChar char="ü"/>
            </a:pPr>
            <a:r>
              <a:rPr lang="en-US" sz="1700" dirty="0">
                <a:latin typeface="Arial Nova"/>
              </a:rPr>
              <a:t>Glenn Close</a:t>
            </a:r>
          </a:p>
          <a:p>
            <a:pPr>
              <a:lnSpc>
                <a:spcPct val="100000"/>
              </a:lnSpc>
              <a:buFont typeface="Wingdings" panose="05000000000000000000" pitchFamily="2" charset="2"/>
              <a:buChar char="ü"/>
            </a:pPr>
            <a:r>
              <a:rPr lang="en-US" sz="1700" dirty="0">
                <a:latin typeface="Arial Nova"/>
              </a:rPr>
              <a:t> ”So we had Tom Stoppard in the room, giving us a tutorial almost for 5 hours for  2 or 3 consecutive days about all the ideas and the relationships and why he chose one word and what he thinks works here. So, had he been anyone else, but the brilliant and entertaining Tom Stoppard I would have been bored to death listening to anybody talk for 5 hours. But he’s a genius and he’s a genius that likes to show off, but it was wonderful. An enormous resource.”</a:t>
            </a:r>
          </a:p>
          <a:p>
            <a:pPr marL="685800" lvl="3">
              <a:lnSpc>
                <a:spcPct val="100000"/>
              </a:lnSpc>
              <a:spcBef>
                <a:spcPts val="1000"/>
              </a:spcBef>
              <a:buFont typeface="Wingdings" panose="05000000000000000000" pitchFamily="2" charset="2"/>
              <a:buChar char="ü"/>
            </a:pPr>
            <a:r>
              <a:rPr lang="en-US" sz="1700" dirty="0">
                <a:latin typeface="Arial Nova"/>
              </a:rPr>
              <a:t>Margaret Colin</a:t>
            </a:r>
          </a:p>
          <a:p>
            <a:pPr marL="0" lvl="1" indent="0">
              <a:lnSpc>
                <a:spcPct val="100000"/>
              </a:lnSpc>
              <a:spcBef>
                <a:spcPts val="1000"/>
              </a:spcBef>
              <a:buNone/>
            </a:pPr>
            <a:endParaRPr lang="en-US" sz="1700" dirty="0">
              <a:latin typeface="Arial Nova"/>
            </a:endParaRPr>
          </a:p>
        </p:txBody>
      </p:sp>
    </p:spTree>
    <p:extLst>
      <p:ext uri="{BB962C8B-B14F-4D97-AF65-F5344CB8AC3E}">
        <p14:creationId xmlns:p14="http://schemas.microsoft.com/office/powerpoint/2010/main" val="1516771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632A2-5F89-8481-CFDC-CD049ED36BCC}"/>
              </a:ext>
            </a:extLst>
          </p:cNvPr>
          <p:cNvSpPr>
            <a:spLocks noGrp="1"/>
          </p:cNvSpPr>
          <p:nvPr>
            <p:ph type="title"/>
          </p:nvPr>
        </p:nvSpPr>
        <p:spPr/>
        <p:txBody>
          <a:bodyPr/>
          <a:lstStyle/>
          <a:p>
            <a:r>
              <a:rPr lang="en-US" dirty="0"/>
              <a:t>Some other video interviews</a:t>
            </a:r>
          </a:p>
        </p:txBody>
      </p:sp>
      <p:pic>
        <p:nvPicPr>
          <p:cNvPr id="8" name="Picture Placeholder 7" descr="A person sitting at a table&#10;&#10;AI-generated content may be incorrect.">
            <a:extLst>
              <a:ext uri="{FF2B5EF4-FFF2-40B4-BE49-F238E27FC236}">
                <a16:creationId xmlns:a16="http://schemas.microsoft.com/office/drawing/2014/main" id="{08EDD67C-5D99-EBE0-DBEB-374623729624}"/>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5510" r="5510"/>
          <a:stretch>
            <a:fillRect/>
          </a:stretch>
        </p:blipFill>
        <p:spPr/>
      </p:pic>
      <p:sp>
        <p:nvSpPr>
          <p:cNvPr id="4" name="Content Placeholder 3">
            <a:extLst>
              <a:ext uri="{FF2B5EF4-FFF2-40B4-BE49-F238E27FC236}">
                <a16:creationId xmlns:a16="http://schemas.microsoft.com/office/drawing/2014/main" id="{D1AD69A8-3204-5D34-7F3A-909E96A5A16D}"/>
              </a:ext>
            </a:extLst>
          </p:cNvPr>
          <p:cNvSpPr>
            <a:spLocks noGrp="1"/>
          </p:cNvSpPr>
          <p:nvPr>
            <p:ph sz="quarter" idx="14"/>
          </p:nvPr>
        </p:nvSpPr>
        <p:spPr/>
        <p:txBody>
          <a:bodyPr/>
          <a:lstStyle/>
          <a:p>
            <a:endParaRPr lang="en-US"/>
          </a:p>
        </p:txBody>
      </p:sp>
    </p:spTree>
    <p:extLst>
      <p:ext uri="{BB962C8B-B14F-4D97-AF65-F5344CB8AC3E}">
        <p14:creationId xmlns:p14="http://schemas.microsoft.com/office/powerpoint/2010/main" val="188113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C6FE-3E16-1F29-B848-818C474C1F05}"/>
              </a:ext>
            </a:extLst>
          </p:cNvPr>
          <p:cNvSpPr>
            <a:spLocks noGrp="1"/>
          </p:cNvSpPr>
          <p:nvPr>
            <p:ph type="title"/>
          </p:nvPr>
        </p:nvSpPr>
        <p:spPr>
          <a:xfrm>
            <a:off x="731520" y="557784"/>
            <a:ext cx="4031495" cy="924171"/>
          </a:xfrm>
        </p:spPr>
        <p:txBody>
          <a:bodyPr anchor="t">
            <a:normAutofit fontScale="90000"/>
          </a:bodyPr>
          <a:lstStyle/>
          <a:p>
            <a:r>
              <a:rPr lang="en-US" dirty="0"/>
              <a:t>What brings us here?</a:t>
            </a:r>
          </a:p>
        </p:txBody>
      </p:sp>
      <p:sp>
        <p:nvSpPr>
          <p:cNvPr id="3" name="Content Placeholder 2">
            <a:extLst>
              <a:ext uri="{FF2B5EF4-FFF2-40B4-BE49-F238E27FC236}">
                <a16:creationId xmlns:a16="http://schemas.microsoft.com/office/drawing/2014/main" id="{3CBF6726-F9A2-66B0-E1B9-FE0464A8D5E5}"/>
              </a:ext>
            </a:extLst>
          </p:cNvPr>
          <p:cNvSpPr>
            <a:spLocks noGrp="1"/>
          </p:cNvSpPr>
          <p:nvPr>
            <p:ph type="body" sz="half" idx="2"/>
          </p:nvPr>
        </p:nvSpPr>
        <p:spPr>
          <a:xfrm>
            <a:off x="277949" y="1156996"/>
            <a:ext cx="6267411" cy="5185875"/>
          </a:xfrm>
        </p:spPr>
        <p:txBody>
          <a:bodyPr vert="horz" lIns="91440" tIns="45720" rIns="91440" bIns="45720" rtlCol="0" anchor="b">
            <a:noAutofit/>
          </a:bodyPr>
          <a:lstStyle/>
          <a:p>
            <a:pPr marL="457200" indent="-457200">
              <a:buAutoNum type="arabicPeriod"/>
            </a:pPr>
            <a:r>
              <a:rPr lang="en-US" sz="2000" dirty="0">
                <a:latin typeface="Arial Nova"/>
              </a:rPr>
              <a:t>What will make this five week experience a success for you?</a:t>
            </a:r>
            <a:endParaRPr lang="en-US" dirty="0"/>
          </a:p>
          <a:p>
            <a:pPr marL="457200" indent="-457200">
              <a:buAutoNum type="arabicPeriod"/>
            </a:pPr>
            <a:r>
              <a:rPr lang="en-US" sz="2000" dirty="0">
                <a:latin typeface="Arial Nova"/>
              </a:rPr>
              <a:t>Is there a specific interest that you would like emphasized about playwrighting? Stoppard? Art? Life?</a:t>
            </a:r>
          </a:p>
          <a:p>
            <a:pPr marL="457200" indent="-457200">
              <a:buAutoNum type="arabicPeriod"/>
            </a:pPr>
            <a:r>
              <a:rPr lang="en-US" sz="2000" dirty="0">
                <a:latin typeface="Arial Nova"/>
              </a:rPr>
              <a:t>Hermione Lee wrote that Stoppard returns repeatedly to "</a:t>
            </a:r>
            <a:r>
              <a:rPr lang="en-US" sz="2000" i="1" dirty="0">
                <a:latin typeface="Arial Nova"/>
              </a:rPr>
              <a:t>questions of morality, ethics, political beliefs, and personal liberty</a:t>
            </a:r>
            <a:r>
              <a:rPr lang="en-US" sz="2000" dirty="0">
                <a:latin typeface="Arial Nova"/>
              </a:rPr>
              <a:t>." In these 3 plays, divorce, infidelity, teenage adoption, data fraud, and a tragic death by fire occur. Any concerns?</a:t>
            </a:r>
          </a:p>
          <a:p>
            <a:pPr marL="457200" indent="-457200">
              <a:buAutoNum type="arabicPeriod"/>
            </a:pPr>
            <a:r>
              <a:rPr lang="en-US" sz="2000" b="1" dirty="0">
                <a:latin typeface="Arial Nova"/>
              </a:rPr>
              <a:t>Do we have willing readers for some scenes?</a:t>
            </a:r>
          </a:p>
        </p:txBody>
      </p:sp>
      <p:pic>
        <p:nvPicPr>
          <p:cNvPr id="5" name="Picture Placeholder 4" descr="A group of wooden blocks with question marks&#10;&#10;AI-generated content may be incorrect.">
            <a:extLst>
              <a:ext uri="{FF2B5EF4-FFF2-40B4-BE49-F238E27FC236}">
                <a16:creationId xmlns:a16="http://schemas.microsoft.com/office/drawing/2014/main" id="{9C0242EB-9EAC-6D09-0ABA-B1717402D369}"/>
              </a:ext>
            </a:extLst>
          </p:cNvPr>
          <p:cNvPicPr>
            <a:picLocks noGrp="1" noChangeAspect="1"/>
          </p:cNvPicPr>
          <p:nvPr>
            <p:ph type="pic" sz="quarter" idx="13"/>
          </p:nvPr>
        </p:nvPicPr>
        <p:blipFill>
          <a:blip r:embed="rId2"/>
          <a:srcRect l="6373" r="17216" b="1"/>
          <a:stretch>
            <a:fillRect/>
          </a:stretch>
        </p:blipFill>
        <p:spPr>
          <a:xfrm>
            <a:off x="7353525" y="1292933"/>
            <a:ext cx="4385811" cy="3861583"/>
          </a:xfrm>
          <a:prstGeom prst="rect">
            <a:avLst/>
          </a:prstGeom>
          <a:noFill/>
        </p:spPr>
      </p:pic>
    </p:spTree>
    <p:extLst>
      <p:ext uri="{BB962C8B-B14F-4D97-AF65-F5344CB8AC3E}">
        <p14:creationId xmlns:p14="http://schemas.microsoft.com/office/powerpoint/2010/main" val="308306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431D-A676-A6EF-55D3-0D3355B548A7}"/>
              </a:ext>
            </a:extLst>
          </p:cNvPr>
          <p:cNvSpPr>
            <a:spLocks noGrp="1"/>
          </p:cNvSpPr>
          <p:nvPr>
            <p:ph type="title"/>
          </p:nvPr>
        </p:nvSpPr>
        <p:spPr/>
        <p:txBody>
          <a:bodyPr/>
          <a:lstStyle/>
          <a:p>
            <a:r>
              <a:rPr lang="en-US" dirty="0"/>
              <a:t>How Is Your Play Reading Going?</a:t>
            </a:r>
          </a:p>
        </p:txBody>
      </p:sp>
      <p:sp>
        <p:nvSpPr>
          <p:cNvPr id="3" name="Text Placeholder 2">
            <a:extLst>
              <a:ext uri="{FF2B5EF4-FFF2-40B4-BE49-F238E27FC236}">
                <a16:creationId xmlns:a16="http://schemas.microsoft.com/office/drawing/2014/main" id="{A9B0F0C0-7063-B5E9-B276-DE81A0FBCA27}"/>
              </a:ext>
            </a:extLst>
          </p:cNvPr>
          <p:cNvSpPr>
            <a:spLocks noGrp="1"/>
          </p:cNvSpPr>
          <p:nvPr>
            <p:ph type="body" sz="half" idx="2"/>
          </p:nvPr>
        </p:nvSpPr>
        <p:spPr/>
        <p:txBody>
          <a:bodyPr/>
          <a:lstStyle/>
          <a:p>
            <a:r>
              <a:rPr lang="en-US" sz="3200" dirty="0">
                <a:latin typeface="Abadi" panose="020B0604020104020204" pitchFamily="34" charset="0"/>
              </a:rPr>
              <a:t>If it’s going at all</a:t>
            </a:r>
            <a:endParaRPr lang="en-US" dirty="0">
              <a:latin typeface="Abadi" panose="020B0604020104020204" pitchFamily="34" charset="0"/>
            </a:endParaRPr>
          </a:p>
        </p:txBody>
      </p:sp>
      <p:pic>
        <p:nvPicPr>
          <p:cNvPr id="6" name="Picture Placeholder 5" descr="A person and person sitting on a couch&#10;&#10;AI-generated content may be incorrect.">
            <a:extLst>
              <a:ext uri="{FF2B5EF4-FFF2-40B4-BE49-F238E27FC236}">
                <a16:creationId xmlns:a16="http://schemas.microsoft.com/office/drawing/2014/main" id="{91ED2044-8E86-ED63-31E7-819B1D50D96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718" b="21718"/>
          <a:stretch>
            <a:fillRect/>
          </a:stretch>
        </p:blipFill>
        <p:spPr/>
      </p:pic>
    </p:spTree>
    <p:extLst>
      <p:ext uri="{BB962C8B-B14F-4D97-AF65-F5344CB8AC3E}">
        <p14:creationId xmlns:p14="http://schemas.microsoft.com/office/powerpoint/2010/main" val="2468211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953446-270A-B0E9-712A-34651C38416F}"/>
              </a:ext>
            </a:extLst>
          </p:cNvPr>
          <p:cNvSpPr>
            <a:spLocks noGrp="1"/>
          </p:cNvSpPr>
          <p:nvPr>
            <p:ph type="title"/>
          </p:nvPr>
        </p:nvSpPr>
        <p:spPr>
          <a:xfrm>
            <a:off x="394040" y="553616"/>
            <a:ext cx="4913456" cy="1757505"/>
          </a:xfrm>
        </p:spPr>
        <p:txBody>
          <a:bodyPr anchor="t">
            <a:normAutofit/>
          </a:bodyPr>
          <a:lstStyle/>
          <a:p>
            <a:r>
              <a:rPr lang="en-US" dirty="0"/>
              <a:t>An Outline of Our Sessions</a:t>
            </a:r>
          </a:p>
        </p:txBody>
      </p:sp>
      <p:sp>
        <p:nvSpPr>
          <p:cNvPr id="6" name="Content Placeholder 5">
            <a:extLst>
              <a:ext uri="{FF2B5EF4-FFF2-40B4-BE49-F238E27FC236}">
                <a16:creationId xmlns:a16="http://schemas.microsoft.com/office/drawing/2014/main" id="{3B93692F-8199-C8A4-A8A5-A2F71C8F1A7F}"/>
              </a:ext>
            </a:extLst>
          </p:cNvPr>
          <p:cNvSpPr>
            <a:spLocks noGrp="1"/>
          </p:cNvSpPr>
          <p:nvPr>
            <p:ph type="body" sz="half" idx="2"/>
          </p:nvPr>
        </p:nvSpPr>
        <p:spPr>
          <a:xfrm>
            <a:off x="474066" y="1689684"/>
            <a:ext cx="4873186" cy="3993263"/>
          </a:xfrm>
        </p:spPr>
        <p:txBody>
          <a:bodyPr anchor="t">
            <a:noAutofit/>
          </a:bodyPr>
          <a:lstStyle/>
          <a:p>
            <a:r>
              <a:rPr lang="en-US" sz="2800" dirty="0">
                <a:latin typeface="Arial Nova" panose="020B0504020202020204" pitchFamily="34" charset="0"/>
              </a:rPr>
              <a:t>Session 1: The Field of Play</a:t>
            </a:r>
          </a:p>
          <a:p>
            <a:r>
              <a:rPr lang="en-US" sz="2800" dirty="0">
                <a:latin typeface="Arial Nova" panose="020B0504020202020204" pitchFamily="34" charset="0"/>
              </a:rPr>
              <a:t>Session 2: The Real Thing</a:t>
            </a:r>
          </a:p>
          <a:p>
            <a:r>
              <a:rPr lang="en-US" sz="2800" dirty="0">
                <a:latin typeface="Arial Nova" panose="020B0504020202020204" pitchFamily="34" charset="0"/>
              </a:rPr>
              <a:t>Session 3: Arcadia</a:t>
            </a:r>
          </a:p>
          <a:p>
            <a:r>
              <a:rPr lang="en-US" sz="2800" dirty="0">
                <a:latin typeface="Arial Nova" panose="020B0504020202020204" pitchFamily="34" charset="0"/>
              </a:rPr>
              <a:t>Session 4: The Hard Problem</a:t>
            </a:r>
          </a:p>
          <a:p>
            <a:r>
              <a:rPr lang="en-US" sz="2800" dirty="0">
                <a:latin typeface="Arial Nova" panose="020B0504020202020204" pitchFamily="34" charset="0"/>
              </a:rPr>
              <a:t>Session 5: Colliding Ideas &amp; Concluding Insights</a:t>
            </a:r>
          </a:p>
        </p:txBody>
      </p:sp>
      <p:pic>
        <p:nvPicPr>
          <p:cNvPr id="9" name="Picture Placeholder 8" descr="A collage of books&#10;&#10;AI-generated content may be incorrect.">
            <a:extLst>
              <a:ext uri="{FF2B5EF4-FFF2-40B4-BE49-F238E27FC236}">
                <a16:creationId xmlns:a16="http://schemas.microsoft.com/office/drawing/2014/main" id="{9106B5B0-BBA8-9DEC-39CD-1F2E79DF66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74314" y="409363"/>
            <a:ext cx="6439309" cy="4748991"/>
          </a:xfrm>
          <a:noFill/>
        </p:spPr>
      </p:pic>
    </p:spTree>
    <p:extLst>
      <p:ext uri="{BB962C8B-B14F-4D97-AF65-F5344CB8AC3E}">
        <p14:creationId xmlns:p14="http://schemas.microsoft.com/office/powerpoint/2010/main" val="2294844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5FBDC-AD72-C4DB-2DAF-F900C69BDC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85C2697-4848-D27F-7299-28B4D765945E}"/>
              </a:ext>
            </a:extLst>
          </p:cNvPr>
          <p:cNvSpPr>
            <a:spLocks noGrp="1"/>
          </p:cNvSpPr>
          <p:nvPr>
            <p:ph type="title"/>
          </p:nvPr>
        </p:nvSpPr>
        <p:spPr/>
        <p:txBody>
          <a:bodyPr>
            <a:normAutofit fontScale="90000"/>
          </a:bodyPr>
          <a:lstStyle/>
          <a:p>
            <a:r>
              <a:rPr lang="en-US" dirty="0"/>
              <a:t>A General Scheme for Sessions 2-5</a:t>
            </a:r>
          </a:p>
        </p:txBody>
      </p:sp>
      <p:sp>
        <p:nvSpPr>
          <p:cNvPr id="6" name="Content Placeholder 5">
            <a:extLst>
              <a:ext uri="{FF2B5EF4-FFF2-40B4-BE49-F238E27FC236}">
                <a16:creationId xmlns:a16="http://schemas.microsoft.com/office/drawing/2014/main" id="{204E9EF0-3730-937B-71C0-06B6D327090C}"/>
              </a:ext>
            </a:extLst>
          </p:cNvPr>
          <p:cNvSpPr>
            <a:spLocks noGrp="1"/>
          </p:cNvSpPr>
          <p:nvPr>
            <p:ph sz="quarter" idx="14"/>
          </p:nvPr>
        </p:nvSpPr>
        <p:spPr/>
        <p:txBody>
          <a:bodyPr vert="horz" lIns="91440" tIns="45720" rIns="91440" bIns="45720" rtlCol="0" anchor="t">
            <a:normAutofit fontScale="85000" lnSpcReduction="10000"/>
          </a:bodyPr>
          <a:lstStyle/>
          <a:p>
            <a:pPr marL="0" indent="0">
              <a:buNone/>
            </a:pPr>
            <a:r>
              <a:rPr lang="en-US" b="1" u="sng" dirty="0"/>
              <a:t>Shedding some light</a:t>
            </a:r>
          </a:p>
          <a:p>
            <a:r>
              <a:rPr lang="en-US" dirty="0"/>
              <a:t>What’s going on here in this play? Or for Session 5, these play</a:t>
            </a:r>
            <a:r>
              <a:rPr lang="en-US" b="1" i="1" dirty="0"/>
              <a:t>s</a:t>
            </a:r>
          </a:p>
          <a:p>
            <a:r>
              <a:rPr lang="en-US" dirty="0"/>
              <a:t>What thoughts — ideas, calculations, themes — did you perceive as part of the play TS constructed?</a:t>
            </a:r>
          </a:p>
          <a:p>
            <a:r>
              <a:rPr lang="en-US" sz="1600" dirty="0">
                <a:latin typeface="Arial Nova"/>
              </a:rPr>
              <a:t>Where would TS 'have us stand? Or with whom?</a:t>
            </a:r>
          </a:p>
          <a:p>
            <a:pPr lvl="1">
              <a:buFont typeface="Courier New,monospace" panose="020B0604020202020204" pitchFamily="34" charset="0"/>
              <a:buChar char="o"/>
            </a:pPr>
            <a:r>
              <a:rPr lang="en-US" sz="1500" dirty="0">
                <a:latin typeface="Arial Nova"/>
              </a:rPr>
              <a:t>Irony anyone? Contradictions?</a:t>
            </a:r>
          </a:p>
          <a:p>
            <a:r>
              <a:rPr lang="en-US" dirty="0">
                <a:latin typeface="Arial Nova"/>
              </a:rPr>
              <a:t>How would you characterize your post-reading or viewing experience?</a:t>
            </a:r>
          </a:p>
          <a:p>
            <a:r>
              <a:rPr lang="en-US" dirty="0"/>
              <a:t>Did you have questions afterwards?</a:t>
            </a:r>
          </a:p>
          <a:p>
            <a:pPr marL="0" indent="0">
              <a:buNone/>
            </a:pPr>
            <a:r>
              <a:rPr lang="en-US" b="1" u="sng" dirty="0"/>
              <a:t>Navigating some themes and devices</a:t>
            </a:r>
          </a:p>
          <a:p>
            <a:r>
              <a:rPr lang="en-US" dirty="0"/>
              <a:t>Use a few scenes to flesh out examples of these thoughts and calculations of TS; NOTE: that ‘looking’ will happen by watching some videos of scenes or volunteers reading them in class. I emphasize that </a:t>
            </a:r>
            <a:r>
              <a:rPr lang="en-US" b="1" u="sng" dirty="0"/>
              <a:t>only volunteers</a:t>
            </a:r>
            <a:r>
              <a:rPr lang="en-US" dirty="0"/>
              <a:t> will read; no one will read who does not wish to do so.</a:t>
            </a:r>
          </a:p>
          <a:p>
            <a:endParaRPr lang="en-US" dirty="0"/>
          </a:p>
        </p:txBody>
      </p:sp>
      <p:pic>
        <p:nvPicPr>
          <p:cNvPr id="3" name="Picture Placeholder 2">
            <a:extLst>
              <a:ext uri="{FF2B5EF4-FFF2-40B4-BE49-F238E27FC236}">
                <a16:creationId xmlns:a16="http://schemas.microsoft.com/office/drawing/2014/main" id="{974A9C56-59C3-88C3-D355-3AF4A15741F6}"/>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20352" r="20352"/>
          <a:stretch/>
        </p:blipFill>
        <p:spPr/>
      </p:pic>
    </p:spTree>
    <p:extLst>
      <p:ext uri="{BB962C8B-B14F-4D97-AF65-F5344CB8AC3E}">
        <p14:creationId xmlns:p14="http://schemas.microsoft.com/office/powerpoint/2010/main" val="1887658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A584-B9B0-CB9C-65F0-CA690EC4BFCF}"/>
              </a:ext>
            </a:extLst>
          </p:cNvPr>
          <p:cNvSpPr>
            <a:spLocks noGrp="1"/>
          </p:cNvSpPr>
          <p:nvPr>
            <p:ph type="title"/>
          </p:nvPr>
        </p:nvSpPr>
        <p:spPr/>
        <p:txBody>
          <a:bodyPr/>
          <a:lstStyle/>
          <a:p>
            <a:r>
              <a:rPr lang="en-US" dirty="0"/>
              <a:t>Angles of View; Devices of Construction</a:t>
            </a:r>
          </a:p>
        </p:txBody>
      </p:sp>
      <p:sp>
        <p:nvSpPr>
          <p:cNvPr id="3" name="Content Placeholder 2">
            <a:extLst>
              <a:ext uri="{FF2B5EF4-FFF2-40B4-BE49-F238E27FC236}">
                <a16:creationId xmlns:a16="http://schemas.microsoft.com/office/drawing/2014/main" id="{068DBD88-9D46-3FDC-EB84-C10A17142AD1}"/>
              </a:ext>
            </a:extLst>
          </p:cNvPr>
          <p:cNvSpPr>
            <a:spLocks noGrp="1"/>
          </p:cNvSpPr>
          <p:nvPr>
            <p:ph idx="1"/>
          </p:nvPr>
        </p:nvSpPr>
        <p:spPr/>
        <p:txBody>
          <a:bodyPr>
            <a:normAutofit fontScale="92500"/>
          </a:bodyPr>
          <a:lstStyle/>
          <a:p>
            <a:pPr lvl="1"/>
            <a:r>
              <a:rPr lang="en-US" b="1" dirty="0"/>
              <a:t>to know (all) the angles</a:t>
            </a:r>
            <a:r>
              <a:rPr lang="en-US" dirty="0"/>
              <a:t>: to have a comprehensive knowledge of something; to understand the subtleties</a:t>
            </a:r>
          </a:p>
          <a:p>
            <a:r>
              <a:rPr lang="en-US" dirty="0"/>
              <a:t>Craft</a:t>
            </a:r>
          </a:p>
          <a:p>
            <a:pPr lvl="1"/>
            <a:r>
              <a:rPr lang="en-US" dirty="0"/>
              <a:t>Dramatic Irony</a:t>
            </a:r>
          </a:p>
          <a:p>
            <a:pPr lvl="1"/>
            <a:r>
              <a:rPr lang="en-US" dirty="0"/>
              <a:t>Play within a Play </a:t>
            </a:r>
          </a:p>
          <a:p>
            <a:pPr lvl="1"/>
            <a:r>
              <a:rPr lang="en-US" dirty="0"/>
              <a:t>Comical Confusion</a:t>
            </a:r>
          </a:p>
          <a:p>
            <a:pPr lvl="1"/>
            <a:r>
              <a:rPr lang="en-US" dirty="0"/>
              <a:t>Analogies and Allusions</a:t>
            </a:r>
          </a:p>
          <a:p>
            <a:pPr lvl="1"/>
            <a:r>
              <a:rPr lang="en-US" dirty="0"/>
              <a:t>Foreshadowing &amp; Foregrounding</a:t>
            </a:r>
          </a:p>
          <a:p>
            <a:pPr lvl="1"/>
            <a:r>
              <a:rPr lang="en-US" dirty="0"/>
              <a:t>Callbacks and Effective Repetition</a:t>
            </a:r>
          </a:p>
          <a:p>
            <a:pPr lvl="1"/>
            <a:r>
              <a:rPr lang="en-US" dirty="0"/>
              <a:t>Paradox</a:t>
            </a:r>
          </a:p>
          <a:p>
            <a:r>
              <a:rPr lang="en-US" dirty="0"/>
              <a:t>Freedom and Morality</a:t>
            </a:r>
          </a:p>
          <a:p>
            <a:r>
              <a:rPr lang="en-US" dirty="0"/>
              <a:t>Order and Chaos; Mathematics</a:t>
            </a:r>
          </a:p>
          <a:p>
            <a:r>
              <a:rPr lang="en-US" dirty="0"/>
              <a:t>Conservatism; Rejection of Relativism</a:t>
            </a:r>
          </a:p>
          <a:p>
            <a:endParaRPr lang="en-US" dirty="0"/>
          </a:p>
        </p:txBody>
      </p:sp>
    </p:spTree>
    <p:extLst>
      <p:ext uri="{BB962C8B-B14F-4D97-AF65-F5344CB8AC3E}">
        <p14:creationId xmlns:p14="http://schemas.microsoft.com/office/powerpoint/2010/main" val="3526829259"/>
      </p:ext>
    </p:extLst>
  </p:cSld>
  <p:clrMapOvr>
    <a:masterClrMapping/>
  </p:clrMapOvr>
</p:sld>
</file>

<file path=ppt/theme/theme1.xml><?xml version="1.0" encoding="utf-8"?>
<a:theme xmlns:a="http://schemas.openxmlformats.org/drawingml/2006/main" name="GradientRise">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Custom 3">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 id="{FF74CFCA-15A8-4A19-8791-A4B07AC19AED}" vid="{4F1DA30D-FBF7-47F9-8AB5-ACED5332D3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1438</TotalTime>
  <Words>4651</Words>
  <Application>Microsoft Office PowerPoint</Application>
  <PresentationFormat>Widescreen</PresentationFormat>
  <Paragraphs>262</Paragraphs>
  <Slides>42</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Abadi</vt:lpstr>
      <vt:lpstr>Arial</vt:lpstr>
      <vt:lpstr>Arial Narrow</vt:lpstr>
      <vt:lpstr>Arial Nova</vt:lpstr>
      <vt:lpstr>Avenir Next LT Pro</vt:lpstr>
      <vt:lpstr>Avenir Next LT Pro Light</vt:lpstr>
      <vt:lpstr>Calibri</vt:lpstr>
      <vt:lpstr>Cooper Black</vt:lpstr>
      <vt:lpstr>Courier New,monospace</vt:lpstr>
      <vt:lpstr>Montserrat</vt:lpstr>
      <vt:lpstr>Neue Haas Grotesk Text Pro</vt:lpstr>
      <vt:lpstr>Wingdings</vt:lpstr>
      <vt:lpstr>GradientRise</vt:lpstr>
      <vt:lpstr>'THOUGHT AND CALCULATION': EXAMINING THE THEATRICAL INVENTION OF TOM STOPPARD IN 3 PLAYS</vt:lpstr>
      <vt:lpstr>Yes, I Use PowerPoint!</vt:lpstr>
      <vt:lpstr>Not an academic authority: More a fan, practitioner, and explorer </vt:lpstr>
      <vt:lpstr>And What Brings You Here?</vt:lpstr>
      <vt:lpstr>What brings us here?</vt:lpstr>
      <vt:lpstr>How Is Your Play Reading Going?</vt:lpstr>
      <vt:lpstr>An Outline of Our Sessions</vt:lpstr>
      <vt:lpstr>A General Scheme for Sessions 2-5</vt:lpstr>
      <vt:lpstr>Angles of View; Devices of Construction</vt:lpstr>
      <vt:lpstr>Today: The Field of Play</vt:lpstr>
      <vt:lpstr>Major Original Works </vt:lpstr>
      <vt:lpstr>Adjectival Stoppard </vt:lpstr>
      <vt:lpstr>Biographical Fallacy? Or Analogy?</vt:lpstr>
      <vt:lpstr>PowerPoint Presentation</vt:lpstr>
      <vt:lpstr>Thoughts and calculation begin — and end —with Ideas in Stoppard</vt:lpstr>
      <vt:lpstr>YET...</vt:lpstr>
      <vt:lpstr>BUT...</vt:lpstr>
      <vt:lpstr>“extraordinary how much of the procedure is actually unconscious”</vt:lpstr>
      <vt:lpstr>"...SUBSUME THOUGHT AND CALCULATION INTO THE INTERIOR OF, SAY, A LOVE STORY OR A STORY OF TRIUMPH AND FAILURE.” </vt:lpstr>
      <vt:lpstr>Morality &amp; Order</vt:lpstr>
      <vt:lpstr>Math Whiz</vt:lpstr>
      <vt:lpstr>a game within a game</vt:lpstr>
      <vt:lpstr>Conflict</vt:lpstr>
      <vt:lpstr>Comical Confusion for Characters AND Audience</vt:lpstr>
      <vt:lpstr>An Antipathy to Amateurs</vt:lpstr>
      <vt:lpstr>"Theater is not about understanding, it’s about connecting — it’s about emotions”</vt:lpstr>
      <vt:lpstr>Theater is a storytelling art form</vt:lpstr>
      <vt:lpstr>Play A dramatic or theatrical performance staged before an audience Wright An artificer or handicraftsman;  a constructor</vt:lpstr>
      <vt:lpstr>There Is No Rubric Despite What Schools Might Teach</vt:lpstr>
      <vt:lpstr>A craft in which tools are borrowed, adapted, and invented: what tools does Stoppard use?</vt:lpstr>
      <vt:lpstr>Dramatic Irony: Something Amiss</vt:lpstr>
      <vt:lpstr>Order and Chaos</vt:lpstr>
      <vt:lpstr>Building Materials</vt:lpstr>
      <vt:lpstr>Building Materials</vt:lpstr>
      <vt:lpstr>Methinks Tom Doth Protest Too Much Sometimes</vt:lpstr>
      <vt:lpstr>Conflict</vt:lpstr>
      <vt:lpstr>Stoppard and Intertextuality</vt:lpstr>
      <vt:lpstr>Words Matter; Dialogue Drives Effects</vt:lpstr>
      <vt:lpstr>Writing Is Rewriting and Theatre Is An Event Created On The Fly</vt:lpstr>
      <vt:lpstr>Is Stoppard New or Trad?</vt:lpstr>
      <vt:lpstr>Actors on Stoppard</vt:lpstr>
      <vt:lpstr>Some other video interviews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T.J. Elliott</dc:creator>
  <cp:lastModifiedBy>T.J. Elliott</cp:lastModifiedBy>
  <cp:revision>714</cp:revision>
  <dcterms:created xsi:type="dcterms:W3CDTF">2025-09-01T14:42:45Z</dcterms:created>
  <dcterms:modified xsi:type="dcterms:W3CDTF">2025-10-02T20:45:44Z</dcterms:modified>
</cp:coreProperties>
</file>